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3"/>
  </p:notesMasterIdLst>
  <p:handoutMasterIdLst>
    <p:handoutMasterId r:id="rId64"/>
  </p:handoutMasterIdLst>
  <p:sldIdLst>
    <p:sldId id="1621" r:id="rId2"/>
    <p:sldId id="1562" r:id="rId3"/>
    <p:sldId id="1571" r:id="rId4"/>
    <p:sldId id="1589" r:id="rId5"/>
    <p:sldId id="1584" r:id="rId6"/>
    <p:sldId id="1521" r:id="rId7"/>
    <p:sldId id="1468" r:id="rId8"/>
    <p:sldId id="1552" r:id="rId9"/>
    <p:sldId id="1510" r:id="rId10"/>
    <p:sldId id="1509" r:id="rId11"/>
    <p:sldId id="1585" r:id="rId12"/>
    <p:sldId id="1586" r:id="rId13"/>
    <p:sldId id="1488" r:id="rId14"/>
    <p:sldId id="1587" r:id="rId15"/>
    <p:sldId id="1588" r:id="rId16"/>
    <p:sldId id="1563" r:id="rId17"/>
    <p:sldId id="1590" r:id="rId18"/>
    <p:sldId id="1523" r:id="rId19"/>
    <p:sldId id="1565" r:id="rId20"/>
    <p:sldId id="1566" r:id="rId21"/>
    <p:sldId id="1567" r:id="rId22"/>
    <p:sldId id="1568" r:id="rId23"/>
    <p:sldId id="1569" r:id="rId24"/>
    <p:sldId id="1477" r:id="rId25"/>
    <p:sldId id="1483" r:id="rId26"/>
    <p:sldId id="1484" r:id="rId27"/>
    <p:sldId id="1485" r:id="rId28"/>
    <p:sldId id="1486" r:id="rId29"/>
    <p:sldId id="1487" r:id="rId30"/>
    <p:sldId id="1618" r:id="rId31"/>
    <p:sldId id="1570" r:id="rId32"/>
    <p:sldId id="1512" r:id="rId33"/>
    <p:sldId id="1602" r:id="rId34"/>
    <p:sldId id="1603" r:id="rId35"/>
    <p:sldId id="1604" r:id="rId36"/>
    <p:sldId id="1555" r:id="rId37"/>
    <p:sldId id="1560" r:id="rId38"/>
    <p:sldId id="1593" r:id="rId39"/>
    <p:sldId id="1594" r:id="rId40"/>
    <p:sldId id="1595" r:id="rId41"/>
    <p:sldId id="1596" r:id="rId42"/>
    <p:sldId id="1597" r:id="rId43"/>
    <p:sldId id="1598" r:id="rId44"/>
    <p:sldId id="1599" r:id="rId45"/>
    <p:sldId id="1600" r:id="rId46"/>
    <p:sldId id="1601" r:id="rId47"/>
    <p:sldId id="1605" r:id="rId48"/>
    <p:sldId id="1606" r:id="rId49"/>
    <p:sldId id="1607" r:id="rId50"/>
    <p:sldId id="1608" r:id="rId51"/>
    <p:sldId id="1609" r:id="rId52"/>
    <p:sldId id="1610" r:id="rId53"/>
    <p:sldId id="1612" r:id="rId54"/>
    <p:sldId id="1620" r:id="rId55"/>
    <p:sldId id="1615" r:id="rId56"/>
    <p:sldId id="1616" r:id="rId57"/>
    <p:sldId id="1617" r:id="rId58"/>
    <p:sldId id="1614" r:id="rId59"/>
    <p:sldId id="1619" r:id="rId60"/>
    <p:sldId id="1506" r:id="rId61"/>
    <p:sldId id="1558" r:id="rId62"/>
  </p:sldIdLst>
  <p:sldSz cx="9144000" cy="6858000" type="screen4x3"/>
  <p:notesSz cx="7315200" cy="9601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1pPr>
    <a:lvl2pPr marL="457130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2pPr>
    <a:lvl3pPr marL="914259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3pPr>
    <a:lvl4pPr marL="1371390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4pPr>
    <a:lvl5pPr marL="1828519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5pPr>
    <a:lvl6pPr marL="2285649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6pPr>
    <a:lvl7pPr marL="2742780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7pPr>
    <a:lvl8pPr marL="3199908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8pPr>
    <a:lvl9pPr marL="3657039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33"/>
    <a:srgbClr val="FFCC99"/>
    <a:srgbClr val="CCFF99"/>
    <a:srgbClr val="CC99FF"/>
    <a:srgbClr val="000066"/>
    <a:srgbClr val="996600"/>
    <a:srgbClr val="4D6997"/>
    <a:srgbClr val="66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404" autoAdjust="0"/>
    <p:restoredTop sz="75202" autoAdjust="0"/>
  </p:normalViewPr>
  <p:slideViewPr>
    <p:cSldViewPr>
      <p:cViewPr varScale="1">
        <p:scale>
          <a:sx n="131" d="100"/>
          <a:sy n="131" d="100"/>
        </p:scale>
        <p:origin x="1376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>
      <p:cViewPr varScale="1">
        <p:scale>
          <a:sx n="56" d="100"/>
          <a:sy n="56" d="100"/>
        </p:scale>
        <p:origin x="-1782" y="-78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4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6551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algn="r"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5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1776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5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6551" y="9121776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algn="r"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fld id="{D098A0DF-783C-49D9-9260-6806A799FD3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0716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4964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algn="r"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0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8888" y="720725"/>
            <a:ext cx="4797425" cy="35988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59301"/>
            <a:ext cx="5853113" cy="432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9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4964" y="9120189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algn="r"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fld id="{A0D86A14-AC1F-4C9A-8DDE-CE6B11F3119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75978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13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25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39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51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5649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780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908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039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3</a:t>
            </a:fld>
            <a:endParaRPr lang="en-US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2606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31</a:t>
            </a:fld>
            <a:endParaRPr lang="en-US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018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34</a:t>
            </a:fld>
            <a:endParaRPr lang="en-US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3487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35</a:t>
            </a:fld>
            <a:endParaRPr lang="en-US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9938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38</a:t>
            </a:fld>
            <a:endParaRPr lang="en-US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2617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39</a:t>
            </a:fld>
            <a:endParaRPr lang="en-US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4299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40</a:t>
            </a:fld>
            <a:endParaRPr lang="en-US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2324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41</a:t>
            </a:fld>
            <a:endParaRPr lang="en-US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256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42</a:t>
            </a:fld>
            <a:endParaRPr lang="en-US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45041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43</a:t>
            </a:fld>
            <a:endParaRPr lang="en-US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4487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44</a:t>
            </a:fld>
            <a:endParaRPr lang="en-US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9069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4</a:t>
            </a:fld>
            <a:endParaRPr lang="en-US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25631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45</a:t>
            </a:fld>
            <a:endParaRPr lang="en-US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26428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46</a:t>
            </a:fld>
            <a:endParaRPr lang="en-US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43324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47</a:t>
            </a:fld>
            <a:endParaRPr lang="en-US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43178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49</a:t>
            </a:fld>
            <a:endParaRPr lang="en-US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53836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50</a:t>
            </a:fld>
            <a:endParaRPr lang="en-US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3411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51</a:t>
            </a:fld>
            <a:endParaRPr lang="en-US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85983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52</a:t>
            </a:fld>
            <a:endParaRPr lang="en-US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32998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53</a:t>
            </a:fld>
            <a:endParaRPr lang="en-US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6749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56</a:t>
            </a:fld>
            <a:endParaRPr lang="en-US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4737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57</a:t>
            </a:fld>
            <a:endParaRPr lang="en-US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2919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17</a:t>
            </a:fld>
            <a:endParaRPr lang="en-US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40604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58</a:t>
            </a:fld>
            <a:endParaRPr lang="en-US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51825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59</a:t>
            </a:fld>
            <a:endParaRPr lang="en-US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14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19</a:t>
            </a:fld>
            <a:endParaRPr lang="en-US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8965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20</a:t>
            </a:fld>
            <a:endParaRPr lang="en-US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6191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21</a:t>
            </a:fld>
            <a:endParaRPr lang="en-US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3919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22</a:t>
            </a:fld>
            <a:endParaRPr lang="en-US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228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23</a:t>
            </a:fld>
            <a:endParaRPr lang="en-US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0487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30</a:t>
            </a:fld>
            <a:endParaRPr lang="en-US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6637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(Black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dk1" tx1="lt1" bg2="dk2" tx2="lt2" accent1="accent1" accent2="accent2" accent3="accent3" accent4="accent4" accent5="accent5" accent6="accent6" hlink="hlink" folHlink="folHlink"/>
  <p:sldLayoutIdLst>
    <p:sldLayoutId id="2147483653" r:id="rId1"/>
    <p:sldLayoutId id="2147483657" r:id="rId2"/>
  </p:sldLayoutIdLst>
  <p:transition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baseline="0">
          <a:solidFill>
            <a:schemeClr val="bg1"/>
          </a:solidFill>
          <a:latin typeface="Gill Sans"/>
          <a:ea typeface="+mj-ea"/>
          <a:cs typeface="Gill San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5pPr>
      <a:lvl6pPr marL="457130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6pPr>
      <a:lvl7pPr marL="914259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7pPr>
      <a:lvl8pPr marL="1371390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8pPr>
      <a:lvl9pPr marL="1828519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9pPr>
    </p:titleStyle>
    <p:bodyStyle>
      <a:lvl1pPr marL="342848" indent="-342848" algn="l" rtl="0" eaLnBrk="0" fontAlgn="base" hangingPunct="0">
        <a:spcBef>
          <a:spcPct val="25000"/>
        </a:spcBef>
        <a:spcAft>
          <a:spcPct val="25000"/>
        </a:spcAft>
        <a:buClr>
          <a:srgbClr val="5675A9"/>
        </a:buClr>
        <a:buSzPct val="75000"/>
        <a:buFont typeface="Wingdings" charset="2"/>
        <a:buChar char="¢"/>
        <a:defRPr sz="2400" baseline="0">
          <a:solidFill>
            <a:schemeClr val="bg1"/>
          </a:solidFill>
          <a:latin typeface="Gill Sans"/>
          <a:ea typeface="+mn-ea"/>
          <a:cs typeface="Gill Sans"/>
        </a:defRPr>
      </a:lvl1pPr>
      <a:lvl2pPr marL="742836" indent="-285707" algn="l" rtl="0" eaLnBrk="0" fontAlgn="base" hangingPunct="0">
        <a:spcBef>
          <a:spcPct val="10000"/>
        </a:spcBef>
        <a:spcAft>
          <a:spcPct val="10000"/>
        </a:spcAft>
        <a:buClr>
          <a:srgbClr val="5675A9"/>
        </a:buClr>
        <a:buSzPct val="75000"/>
        <a:buFont typeface="Wingdings" charset="2"/>
        <a:buChar char="l"/>
        <a:defRPr sz="2000" baseline="0">
          <a:solidFill>
            <a:schemeClr val="bg1"/>
          </a:solidFill>
          <a:latin typeface="Gill Sans"/>
          <a:cs typeface="Gill Sans"/>
        </a:defRPr>
      </a:lvl2pPr>
      <a:lvl3pPr marL="1142824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800" baseline="0">
          <a:solidFill>
            <a:schemeClr val="bg1"/>
          </a:solidFill>
          <a:latin typeface="Gill Sans"/>
          <a:cs typeface="Gill Sans"/>
        </a:defRPr>
      </a:lvl3pPr>
      <a:lvl4pPr marL="1599954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600" baseline="0">
          <a:solidFill>
            <a:schemeClr val="bg1"/>
          </a:solidFill>
          <a:latin typeface="Gill Sans"/>
          <a:cs typeface="Gill Sans"/>
        </a:defRPr>
      </a:lvl4pPr>
      <a:lvl5pPr marL="2057085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600" baseline="0">
          <a:solidFill>
            <a:schemeClr val="bg1"/>
          </a:solidFill>
          <a:latin typeface="Gill Sans"/>
          <a:cs typeface="Gill Sans"/>
        </a:defRPr>
      </a:lvl5pPr>
      <a:lvl6pPr marL="2514215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6pPr>
      <a:lvl7pPr marL="2971344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7pPr>
      <a:lvl8pPr marL="3428475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8pPr>
      <a:lvl9pPr marL="3885603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9pPr>
    </p:bodyStyle>
    <p:otherStyle>
      <a:defPPr>
        <a:defRPr lang="en-US"/>
      </a:defPPr>
      <a:lvl1pPr marL="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4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08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3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4"/>
          <p:cNvSpPr>
            <a:spLocks noChangeArrowheads="1"/>
          </p:cNvSpPr>
          <p:nvPr/>
        </p:nvSpPr>
        <p:spPr bwMode="auto">
          <a:xfrm>
            <a:off x="76200" y="1371599"/>
            <a:ext cx="8991600" cy="914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3200" dirty="0">
                <a:solidFill>
                  <a:schemeClr val="bg2"/>
                </a:solidFill>
                <a:latin typeface="Gill Sans"/>
                <a:cs typeface="Gill Sans"/>
              </a:rPr>
              <a:t>Data-Intensive Distributed Computing</a:t>
            </a:r>
          </a:p>
        </p:txBody>
      </p:sp>
      <p:pic>
        <p:nvPicPr>
          <p:cNvPr id="9" name="Picture 13" descr="creative-common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1600" y="6358582"/>
            <a:ext cx="1117600" cy="393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14"/>
          <p:cNvSpPr>
            <a:spLocks noChangeArrowheads="1"/>
          </p:cNvSpPr>
          <p:nvPr/>
        </p:nvSpPr>
        <p:spPr bwMode="auto">
          <a:xfrm>
            <a:off x="76200" y="2971800"/>
            <a:ext cx="89916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600" b="0" dirty="0">
                <a:solidFill>
                  <a:schemeClr val="bg2"/>
                </a:solidFill>
                <a:latin typeface="Gill Sans"/>
                <a:cs typeface="Gill Sans"/>
              </a:rPr>
              <a:t>Part 7: Mutable State (1/2)</a:t>
            </a:r>
          </a:p>
        </p:txBody>
      </p:sp>
      <p:sp>
        <p:nvSpPr>
          <p:cNvPr id="8" name="Text Box 11"/>
          <p:cNvSpPr txBox="1">
            <a:spLocks noChangeArrowheads="1"/>
          </p:cNvSpPr>
          <p:nvPr/>
        </p:nvSpPr>
        <p:spPr bwMode="auto">
          <a:xfrm>
            <a:off x="1371600" y="6324600"/>
            <a:ext cx="690375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  <a:t>This work is licensed under a Creative Commons Attribution-Noncommercial-Share Alike 3.0 United States</a:t>
            </a:r>
            <a:b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</a:br>
            <a: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  <a:t>See http://creativecommons.org/licenses/by-nc-sa/3.0/us/ for details</a:t>
            </a:r>
          </a:p>
        </p:txBody>
      </p:sp>
      <p:sp>
        <p:nvSpPr>
          <p:cNvPr id="10" name="Rectangle 14"/>
          <p:cNvSpPr>
            <a:spLocks noChangeArrowheads="1"/>
          </p:cNvSpPr>
          <p:nvPr/>
        </p:nvSpPr>
        <p:spPr bwMode="auto">
          <a:xfrm>
            <a:off x="0" y="205740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400" b="0" dirty="0">
                <a:solidFill>
                  <a:schemeClr val="bg2"/>
                </a:solidFill>
                <a:latin typeface="Gill Sans"/>
                <a:cs typeface="Gill Sans"/>
              </a:rPr>
              <a:t>CS 451/651 (Fall 2018)</a:t>
            </a:r>
          </a:p>
        </p:txBody>
      </p:sp>
      <p:sp>
        <p:nvSpPr>
          <p:cNvPr id="12" name="Rectangle 14"/>
          <p:cNvSpPr>
            <a:spLocks noChangeArrowheads="1"/>
          </p:cNvSpPr>
          <p:nvPr/>
        </p:nvSpPr>
        <p:spPr bwMode="auto">
          <a:xfrm>
            <a:off x="76200" y="4572000"/>
            <a:ext cx="89916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400" b="0" dirty="0">
                <a:solidFill>
                  <a:schemeClr val="bg2"/>
                </a:solidFill>
                <a:latin typeface="Gill Sans"/>
                <a:cs typeface="Gill Sans"/>
              </a:rPr>
              <a:t>Jimmy Lin</a:t>
            </a:r>
          </a:p>
          <a:p>
            <a:pPr algn="ctr" eaLnBrk="1" hangingPunct="1"/>
            <a:r>
              <a:rPr lang="en-US" sz="2000" b="0" dirty="0">
                <a:solidFill>
                  <a:schemeClr val="bg2"/>
                </a:solidFill>
                <a:latin typeface="Gill Sans"/>
                <a:cs typeface="Gill Sans"/>
              </a:rPr>
              <a:t>David R. Cheriton School of Computer Science</a:t>
            </a:r>
          </a:p>
          <a:p>
            <a:pPr algn="ctr" eaLnBrk="1" hangingPunct="1"/>
            <a:r>
              <a:rPr lang="en-US" sz="2000" b="0" dirty="0">
                <a:solidFill>
                  <a:schemeClr val="bg2"/>
                </a:solidFill>
                <a:latin typeface="Gill Sans"/>
                <a:cs typeface="Gill Sans"/>
              </a:rPr>
              <a:t>University of Waterloo</a:t>
            </a:r>
          </a:p>
        </p:txBody>
      </p:sp>
      <p:sp>
        <p:nvSpPr>
          <p:cNvPr id="11" name="Rectangle 14"/>
          <p:cNvSpPr>
            <a:spLocks noChangeArrowheads="1"/>
          </p:cNvSpPr>
          <p:nvPr/>
        </p:nvSpPr>
        <p:spPr bwMode="auto">
          <a:xfrm>
            <a:off x="76200" y="3352801"/>
            <a:ext cx="89916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400" b="0" dirty="0">
                <a:solidFill>
                  <a:schemeClr val="bg2"/>
                </a:solidFill>
                <a:latin typeface="Gill Sans"/>
                <a:cs typeface="Gill Sans"/>
              </a:rPr>
              <a:t>November 8, 2018</a:t>
            </a: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1371600" y="5943600"/>
            <a:ext cx="632737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  <a:t>These slides are available at http://</a:t>
            </a:r>
            <a:r>
              <a:rPr lang="en-US" sz="1800" b="0" dirty="0" err="1">
                <a:solidFill>
                  <a:schemeClr val="bg1"/>
                </a:solidFill>
                <a:latin typeface="Gill Sans"/>
                <a:cs typeface="Gill Sans"/>
              </a:rPr>
              <a:t>lintool.github.io</a:t>
            </a:r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  <a:t>/bigdata-2018f/</a:t>
            </a:r>
          </a:p>
        </p:txBody>
      </p:sp>
      <p:pic>
        <p:nvPicPr>
          <p:cNvPr id="2" name="Picture 1" descr="waterloo_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8360" y="381000"/>
            <a:ext cx="2910840" cy="718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84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iggybank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66800" y="228600"/>
            <a:ext cx="1715133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0" dirty="0">
                <a:latin typeface="Gill Sans"/>
                <a:cs typeface="Gill Sans"/>
              </a:rPr>
              <a:t>#3: Cost!</a:t>
            </a: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0" y="6611938"/>
            <a:ext cx="40386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/>
              <a:t>Source: </a:t>
            </a:r>
            <a:r>
              <a:rPr lang="en-US" sz="1000" b="0" dirty="0" err="1"/>
              <a:t>www.flickr.com</a:t>
            </a:r>
            <a:r>
              <a:rPr lang="en-US" sz="1000" b="0" dirty="0"/>
              <a:t>/photos/</a:t>
            </a:r>
            <a:r>
              <a:rPr lang="en-US" sz="1000" b="0" dirty="0" err="1"/>
              <a:t>gnusinn</a:t>
            </a:r>
            <a:r>
              <a:rPr lang="en-US" sz="1000" b="0" dirty="0"/>
              <a:t>/3080378658/</a:t>
            </a:r>
          </a:p>
        </p:txBody>
      </p:sp>
    </p:spTree>
    <p:extLst>
      <p:ext uri="{BB962C8B-B14F-4D97-AF65-F5344CB8AC3E}">
        <p14:creationId xmlns:p14="http://schemas.microsoft.com/office/powerpoint/2010/main" val="1739485590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sz="3600" b="0" dirty="0">
                <a:solidFill>
                  <a:srgbClr val="000000"/>
                </a:solidFill>
                <a:latin typeface="Gill Sans"/>
                <a:cs typeface="Gill Sans"/>
              </a:rPr>
              <a:t>What do </a:t>
            </a:r>
            <a:r>
              <a:rPr lang="en-US" sz="3600" b="0" dirty="0" err="1">
                <a:solidFill>
                  <a:srgbClr val="000000"/>
                </a:solidFill>
                <a:latin typeface="Gill Sans"/>
                <a:cs typeface="Gill Sans"/>
              </a:rPr>
              <a:t>RDBMSes</a:t>
            </a:r>
            <a:r>
              <a:rPr lang="en-US" sz="3600" b="0" dirty="0">
                <a:solidFill>
                  <a:srgbClr val="000000"/>
                </a:solidFill>
                <a:latin typeface="Gill Sans"/>
                <a:cs typeface="Gill Sans"/>
              </a:rPr>
              <a:t> provide?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0" y="22860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Relational model with schemas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8149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Powerful, flexible query language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33483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Transactional semantics: ACID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38862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Rich ecosystem, lots of tool support</a:t>
            </a:r>
          </a:p>
        </p:txBody>
      </p:sp>
      <p:pic>
        <p:nvPicPr>
          <p:cNvPr id="9" name="Picture 8" descr="fixe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800" y="1752600"/>
            <a:ext cx="3600450" cy="48006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57200" y="5638800"/>
            <a:ext cx="4690707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0" dirty="0">
                <a:solidFill>
                  <a:srgbClr val="FF0000"/>
                </a:solidFill>
                <a:latin typeface="Gill Sans"/>
                <a:cs typeface="Gill Sans"/>
              </a:rPr>
              <a:t>What if we want </a:t>
            </a:r>
            <a:r>
              <a:rPr lang="en-US" sz="3200" b="0" i="1" dirty="0">
                <a:solidFill>
                  <a:srgbClr val="FF0000"/>
                </a:solidFill>
                <a:latin typeface="Gill Sans"/>
                <a:cs typeface="Gill Sans"/>
              </a:rPr>
              <a:t>a la carte</a:t>
            </a:r>
            <a:r>
              <a:rPr lang="en-US" sz="3200" b="0" dirty="0">
                <a:solidFill>
                  <a:srgbClr val="FF0000"/>
                </a:solidFill>
                <a:latin typeface="Gill Sans"/>
                <a:cs typeface="Gill Sans"/>
              </a:rPr>
              <a:t>?</a:t>
            </a:r>
          </a:p>
        </p:txBody>
      </p:sp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0" y="6611938"/>
            <a:ext cx="40386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 </a:t>
            </a:r>
            <a:r>
              <a:rPr lang="en-US" sz="1000" b="0" dirty="0" err="1">
                <a:solidFill>
                  <a:schemeClr val="bg1"/>
                </a:solidFill>
              </a:rPr>
              <a:t>www.flickr.com</a:t>
            </a:r>
            <a:r>
              <a:rPr lang="en-US" sz="1000" b="0" dirty="0">
                <a:solidFill>
                  <a:schemeClr val="bg1"/>
                </a:solidFill>
              </a:rPr>
              <a:t>/photos/</a:t>
            </a:r>
            <a:r>
              <a:rPr lang="en-US" sz="1000" b="0" dirty="0" err="1">
                <a:solidFill>
                  <a:schemeClr val="bg1"/>
                </a:solidFill>
              </a:rPr>
              <a:t>vidiot</a:t>
            </a:r>
            <a:r>
              <a:rPr lang="en-US" sz="1000" b="0" dirty="0">
                <a:solidFill>
                  <a:schemeClr val="bg1"/>
                </a:solidFill>
              </a:rPr>
              <a:t>/18556565/</a:t>
            </a:r>
          </a:p>
        </p:txBody>
      </p:sp>
    </p:spTree>
    <p:extLst>
      <p:ext uri="{BB962C8B-B14F-4D97-AF65-F5344CB8AC3E}">
        <p14:creationId xmlns:p14="http://schemas.microsoft.com/office/powerpoint/2010/main" val="209317933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sz="3600" b="0" dirty="0">
                <a:solidFill>
                  <a:srgbClr val="000000"/>
                </a:solidFill>
                <a:latin typeface="Gill Sans"/>
                <a:cs typeface="Gill Sans"/>
              </a:rPr>
              <a:t>Features </a:t>
            </a:r>
            <a:r>
              <a:rPr lang="en-US" sz="3600" b="0" i="1" dirty="0">
                <a:solidFill>
                  <a:srgbClr val="000000"/>
                </a:solidFill>
                <a:latin typeface="Gill Sans"/>
                <a:cs typeface="Gill Sans"/>
              </a:rPr>
              <a:t>a la carte</a:t>
            </a:r>
            <a:r>
              <a:rPr lang="en-US" sz="3600" b="0" dirty="0">
                <a:solidFill>
                  <a:srgbClr val="000000"/>
                </a:solidFill>
                <a:latin typeface="Gill Sans"/>
                <a:cs typeface="Gill Sans"/>
              </a:rPr>
              <a:t>?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0" y="22860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What if I’m willing to give up consistency for scalability?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8149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What if I’m willing to give up the relational model for flexibility?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33483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What if I just want a cheaper solution?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487680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0">
                <a:solidFill>
                  <a:srgbClr val="FF0000"/>
                </a:solidFill>
                <a:latin typeface="Gill Sans"/>
                <a:cs typeface="Gill Sans"/>
              </a:rPr>
              <a:t>Enter… NoSQL!</a:t>
            </a:r>
          </a:p>
        </p:txBody>
      </p:sp>
    </p:spTree>
    <p:extLst>
      <p:ext uri="{BB962C8B-B14F-4D97-AF65-F5344CB8AC3E}">
        <p14:creationId xmlns:p14="http://schemas.microsoft.com/office/powerpoint/2010/main" val="63258689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6" grpId="0"/>
      <p:bldP spid="7" grpId="0"/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nosql-cv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25400"/>
            <a:ext cx="4840941" cy="6858000"/>
          </a:xfrm>
          <a:prstGeom prst="rect">
            <a:avLst/>
          </a:prstGeom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0" y="6611938"/>
            <a:ext cx="44958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 </a:t>
            </a:r>
            <a:r>
              <a:rPr lang="en-US" sz="1000" b="0" dirty="0" err="1">
                <a:solidFill>
                  <a:schemeClr val="bg1"/>
                </a:solidFill>
              </a:rPr>
              <a:t>geekandpoke.typepad.com</a:t>
            </a:r>
            <a:r>
              <a:rPr lang="en-US" sz="1000" b="0" dirty="0">
                <a:solidFill>
                  <a:schemeClr val="bg1"/>
                </a:solidFill>
              </a:rPr>
              <a:t>/</a:t>
            </a:r>
            <a:r>
              <a:rPr lang="en-US" sz="1000" b="0" dirty="0" err="1">
                <a:solidFill>
                  <a:schemeClr val="bg1"/>
                </a:solidFill>
              </a:rPr>
              <a:t>geekandpoke</a:t>
            </a:r>
            <a:r>
              <a:rPr lang="en-US" sz="1000" b="0" dirty="0">
                <a:solidFill>
                  <a:schemeClr val="bg1"/>
                </a:solidFill>
              </a:rPr>
              <a:t>/2011/01/</a:t>
            </a:r>
            <a:r>
              <a:rPr lang="en-US" sz="1000" b="0" dirty="0" err="1">
                <a:solidFill>
                  <a:schemeClr val="bg1"/>
                </a:solidFill>
              </a:rPr>
              <a:t>nosql.html</a:t>
            </a:r>
            <a:endParaRPr lang="en-US" sz="1000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4794720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sz="3600" b="0" dirty="0">
                <a:solidFill>
                  <a:srgbClr val="000000"/>
                </a:solidFill>
                <a:latin typeface="Gill Sans"/>
                <a:cs typeface="Gill Sans"/>
              </a:rPr>
              <a:t>NoSQL</a:t>
            </a:r>
          </a:p>
        </p:txBody>
      </p: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0" y="6611938"/>
            <a:ext cx="8458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 </a:t>
            </a:r>
            <a:r>
              <a:rPr lang="en-US" sz="1000" b="0" dirty="0" err="1">
                <a:solidFill>
                  <a:schemeClr val="bg1"/>
                </a:solidFill>
              </a:rPr>
              <a:t>Cattell</a:t>
            </a:r>
            <a:r>
              <a:rPr lang="en-US" sz="1000" b="0" dirty="0">
                <a:solidFill>
                  <a:schemeClr val="bg1"/>
                </a:solidFill>
              </a:rPr>
              <a:t> (2010). Scalable SQL and </a:t>
            </a:r>
            <a:r>
              <a:rPr lang="en-US" sz="1000" b="0" dirty="0" err="1">
                <a:solidFill>
                  <a:schemeClr val="bg1"/>
                </a:solidFill>
              </a:rPr>
              <a:t>NoSQL</a:t>
            </a:r>
            <a:r>
              <a:rPr lang="en-US" sz="1000" b="0" dirty="0">
                <a:solidFill>
                  <a:schemeClr val="bg1"/>
                </a:solidFill>
              </a:rPr>
              <a:t> Data Stores. </a:t>
            </a:r>
            <a:r>
              <a:rPr lang="en-US" sz="1000" b="0" i="1" dirty="0">
                <a:solidFill>
                  <a:schemeClr val="bg1"/>
                </a:solidFill>
              </a:rPr>
              <a:t>SIGMOD Record</a:t>
            </a:r>
            <a:r>
              <a:rPr lang="en-US" sz="1000" b="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1015424"/>
            <a:ext cx="9144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0" dirty="0">
                <a:solidFill>
                  <a:srgbClr val="FF0000"/>
                </a:solidFill>
                <a:latin typeface="Gill Sans"/>
                <a:cs typeface="Gill Sans"/>
              </a:rPr>
              <a:t>(Not only SQL)</a:t>
            </a: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1524000" y="1981200"/>
            <a:ext cx="6400800" cy="3505200"/>
          </a:xfrm>
          <a:prstGeom prst="rect">
            <a:avLst/>
          </a:prstGeom>
        </p:spPr>
        <p:txBody>
          <a:bodyPr/>
          <a:lstStyle>
            <a:lvl1pPr marL="342848" indent="-342848" algn="l" rtl="0" eaLnBrk="0" fontAlgn="base" hangingPunct="0">
              <a:spcBef>
                <a:spcPct val="25000"/>
              </a:spcBef>
              <a:spcAft>
                <a:spcPct val="25000"/>
              </a:spcAft>
              <a:buClr>
                <a:srgbClr val="5675A9"/>
              </a:buClr>
              <a:buSzPct val="75000"/>
              <a:buFont typeface="Wingdings" charset="2"/>
              <a:buChar char="¢"/>
              <a:defRPr sz="2400" baseline="0">
                <a:solidFill>
                  <a:schemeClr val="bg1"/>
                </a:solidFill>
                <a:latin typeface="Gill Sans"/>
                <a:ea typeface="+mn-ea"/>
                <a:cs typeface="Gill Sans"/>
              </a:defRPr>
            </a:lvl1pPr>
            <a:lvl2pPr marL="742836" indent="-285707" algn="l" rtl="0" eaLnBrk="0" fontAlgn="base" hangingPunct="0">
              <a:spcBef>
                <a:spcPct val="10000"/>
              </a:spcBef>
              <a:spcAft>
                <a:spcPct val="10000"/>
              </a:spcAft>
              <a:buClr>
                <a:srgbClr val="5675A9"/>
              </a:buClr>
              <a:buSzPct val="75000"/>
              <a:buFont typeface="Wingdings" charset="2"/>
              <a:buChar char="l"/>
              <a:defRPr sz="2000" baseline="0">
                <a:solidFill>
                  <a:schemeClr val="bg1"/>
                </a:solidFill>
                <a:latin typeface="Gill Sans"/>
                <a:cs typeface="Gill Sans"/>
              </a:defRPr>
            </a:lvl2pPr>
            <a:lvl3pPr marL="1142824" indent="-22856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675A9"/>
              </a:buClr>
              <a:buChar char="•"/>
              <a:defRPr sz="1800" baseline="0">
                <a:solidFill>
                  <a:schemeClr val="bg1"/>
                </a:solidFill>
                <a:latin typeface="Gill Sans"/>
                <a:cs typeface="Gill Sans"/>
              </a:defRPr>
            </a:lvl3pPr>
            <a:lvl4pPr marL="1599954" indent="-22856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675A9"/>
              </a:buClr>
              <a:buChar char="•"/>
              <a:defRPr sz="1600" baseline="0">
                <a:solidFill>
                  <a:schemeClr val="bg1"/>
                </a:solidFill>
                <a:latin typeface="Gill Sans"/>
                <a:cs typeface="Gill Sans"/>
              </a:defRPr>
            </a:lvl4pPr>
            <a:lvl5pPr marL="2057085" indent="-22856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675A9"/>
              </a:buClr>
              <a:buChar char="•"/>
              <a:defRPr sz="1600" baseline="0">
                <a:solidFill>
                  <a:schemeClr val="bg1"/>
                </a:solidFill>
                <a:latin typeface="Gill Sans"/>
                <a:cs typeface="Gill Sans"/>
              </a:defRPr>
            </a:lvl5pPr>
            <a:lvl6pPr marL="2514215" indent="-228564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+mn-lt"/>
              </a:defRPr>
            </a:lvl6pPr>
            <a:lvl7pPr marL="2971344" indent="-228564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+mn-lt"/>
              </a:defRPr>
            </a:lvl7pPr>
            <a:lvl8pPr marL="3428475" indent="-228564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+mn-lt"/>
              </a:defRPr>
            </a:lvl8pPr>
            <a:lvl9pPr marL="3885603" indent="-228564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+mn-lt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lang="en-US" b="0" kern="0" dirty="0"/>
              <a:t>Horizontally scale “simple operations”</a:t>
            </a:r>
          </a:p>
          <a:p>
            <a:pPr marL="342900" indent="-342900">
              <a:buFont typeface="+mj-lt"/>
              <a:buAutoNum type="arabicPeriod"/>
            </a:pPr>
            <a:r>
              <a:rPr lang="en-US" b="0" kern="0" dirty="0"/>
              <a:t>Replicate/distribute data over many servers</a:t>
            </a:r>
          </a:p>
          <a:p>
            <a:pPr marL="342900" indent="-342900">
              <a:buFont typeface="+mj-lt"/>
              <a:buAutoNum type="arabicPeriod"/>
            </a:pPr>
            <a:r>
              <a:rPr lang="en-US" b="0" kern="0" dirty="0"/>
              <a:t>Simple call interface</a:t>
            </a:r>
          </a:p>
          <a:p>
            <a:pPr marL="342900" indent="-342900">
              <a:buFont typeface="+mj-lt"/>
              <a:buAutoNum type="arabicPeriod"/>
            </a:pPr>
            <a:r>
              <a:rPr lang="en-US" b="0" kern="0" dirty="0"/>
              <a:t>Weaker concurrency model than ACID</a:t>
            </a:r>
          </a:p>
          <a:p>
            <a:pPr marL="342900" indent="-342900">
              <a:buFont typeface="+mj-lt"/>
              <a:buAutoNum type="arabicPeriod"/>
            </a:pPr>
            <a:r>
              <a:rPr lang="en-US" b="0" kern="0" dirty="0"/>
              <a:t>Efficient use of distributed indexes and RAM</a:t>
            </a:r>
          </a:p>
          <a:p>
            <a:pPr marL="342900" indent="-342900">
              <a:buFont typeface="+mj-lt"/>
              <a:buAutoNum type="arabicPeriod"/>
            </a:pPr>
            <a:r>
              <a:rPr lang="en-US" b="0" kern="0" dirty="0"/>
              <a:t>Flexible schemas</a:t>
            </a:r>
          </a:p>
        </p:txBody>
      </p:sp>
      <p:sp>
        <p:nvSpPr>
          <p:cNvPr id="13" name="TextBox 12"/>
          <p:cNvSpPr txBox="1"/>
          <p:nvPr/>
        </p:nvSpPr>
        <p:spPr>
          <a:xfrm rot="21259842">
            <a:off x="3298088" y="5262977"/>
            <a:ext cx="50824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>
                <a:solidFill>
                  <a:srgbClr val="FF0000"/>
                </a:solidFill>
                <a:latin typeface="Gill Sans"/>
                <a:cs typeface="Gill Sans"/>
              </a:rPr>
              <a:t>But, don’t blindly follow the hype…</a:t>
            </a:r>
          </a:p>
          <a:p>
            <a:r>
              <a:rPr lang="en-US" sz="2400" b="0" dirty="0">
                <a:solidFill>
                  <a:srgbClr val="FF0000"/>
                </a:solidFill>
                <a:latin typeface="Gill Sans"/>
                <a:cs typeface="Gill Sans"/>
              </a:rPr>
              <a:t>Often, MySQL is what you really need!</a:t>
            </a:r>
          </a:p>
        </p:txBody>
      </p:sp>
    </p:spTree>
    <p:extLst>
      <p:ext uri="{BB962C8B-B14F-4D97-AF65-F5344CB8AC3E}">
        <p14:creationId xmlns:p14="http://schemas.microsoft.com/office/powerpoint/2010/main" val="71332507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 build="p"/>
      <p:bldP spid="1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sz="3600" b="0" dirty="0">
                <a:solidFill>
                  <a:srgbClr val="000000"/>
                </a:solidFill>
                <a:latin typeface="Gill Sans"/>
                <a:cs typeface="Gill Sans"/>
              </a:rPr>
              <a:t>“web scale”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6050" y="1735667"/>
            <a:ext cx="6311900" cy="4207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650495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sz="3600" b="0" dirty="0">
                <a:solidFill>
                  <a:srgbClr val="000000"/>
                </a:solidFill>
                <a:latin typeface="Gill Sans"/>
                <a:cs typeface="Gill Sans"/>
              </a:rPr>
              <a:t>(Major) Types of NoSQL databases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0" y="22860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Key-value stores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8149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Column-oriented databases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33483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Document stores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38862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Graph databases</a:t>
            </a:r>
          </a:p>
        </p:txBody>
      </p:sp>
    </p:spTree>
    <p:extLst>
      <p:ext uri="{BB962C8B-B14F-4D97-AF65-F5344CB8AC3E}">
        <p14:creationId xmlns:p14="http://schemas.microsoft.com/office/powerpoint/2010/main" val="76475293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6" grpId="0"/>
      <p:bldP spid="7" grpId="0"/>
      <p:bldP spid="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Three Core Ideas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022721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Partitioning (</a:t>
            </a:r>
            <a:r>
              <a:rPr lang="en-US" sz="2400" b="0" kern="0" dirty="0" err="1">
                <a:solidFill>
                  <a:srgbClr val="000000"/>
                </a:solidFill>
                <a:latin typeface="Gill Sans"/>
                <a:cs typeface="Gill Sans"/>
              </a:rPr>
              <a:t>sharding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2403721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To increase scalability and to decrease latency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4442011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Caching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4823011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To reduce latency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0" y="3222811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Replication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0" y="3603811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To increase robustness (availability) and to increase throughput</a:t>
            </a:r>
          </a:p>
        </p:txBody>
      </p:sp>
      <p:sp>
        <p:nvSpPr>
          <p:cNvPr id="9" name="TextBox 8"/>
          <p:cNvSpPr txBox="1"/>
          <p:nvPr/>
        </p:nvSpPr>
        <p:spPr>
          <a:xfrm rot="190944">
            <a:off x="4138585" y="1713553"/>
            <a:ext cx="40965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>
                <a:solidFill>
                  <a:srgbClr val="FF0000"/>
                </a:solidFill>
                <a:latin typeface="Gill Sans"/>
                <a:cs typeface="Gill Sans"/>
              </a:rPr>
              <a:t>Keeping track of the partitions?</a:t>
            </a:r>
          </a:p>
        </p:txBody>
      </p:sp>
      <p:sp>
        <p:nvSpPr>
          <p:cNvPr id="10" name="TextBox 9"/>
          <p:cNvSpPr txBox="1"/>
          <p:nvPr/>
        </p:nvSpPr>
        <p:spPr>
          <a:xfrm rot="21444991">
            <a:off x="2752687" y="2901410"/>
            <a:ext cx="18069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>
                <a:solidFill>
                  <a:srgbClr val="FF0000"/>
                </a:solidFill>
                <a:latin typeface="Gill Sans"/>
                <a:cs typeface="Gill Sans"/>
              </a:rPr>
              <a:t>Consistency?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13" name="TextBox 12"/>
          <p:cNvSpPr txBox="1"/>
          <p:nvPr/>
        </p:nvSpPr>
        <p:spPr>
          <a:xfrm rot="323588">
            <a:off x="4208697" y="4164014"/>
            <a:ext cx="18069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>
                <a:solidFill>
                  <a:srgbClr val="FF0000"/>
                </a:solidFill>
                <a:latin typeface="Gill Sans"/>
                <a:cs typeface="Gill Sans"/>
              </a:rPr>
              <a:t>Consistency?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098131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1" grpId="0"/>
      <p:bldP spid="12" grpId="0"/>
      <p:bldP spid="17" grpId="0"/>
      <p:bldP spid="18" grpId="0"/>
      <p:bldP spid="9" grpId="0"/>
      <p:bldP spid="10" grpId="0"/>
      <p:bldP spid="1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Keychain_LED_flashlight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6332" y="0"/>
            <a:ext cx="9891332" cy="6858248"/>
          </a:xfrm>
          <a:prstGeom prst="rect">
            <a:avLst/>
          </a:prstGeom>
        </p:spPr>
      </p:pic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0" y="6611938"/>
            <a:ext cx="2743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FFFFFF"/>
                </a:solidFill>
              </a:rPr>
              <a:t>Source: Wikipedia (Keychain)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sz="3600" b="0" dirty="0">
                <a:latin typeface="Gill Sans"/>
                <a:cs typeface="Gill Sans"/>
              </a:rPr>
              <a:t>Key-Value Stores</a:t>
            </a:r>
          </a:p>
        </p:txBody>
      </p:sp>
    </p:spTree>
    <p:extLst>
      <p:ext uri="{BB962C8B-B14F-4D97-AF65-F5344CB8AC3E}">
        <p14:creationId xmlns:p14="http://schemas.microsoft.com/office/powerpoint/2010/main" val="2413132341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Key-Value Stores: Data Model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17526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Stores associations between keys and values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32766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Values can be primitive or complex: often opaque to store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365760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Primitives: </a:t>
            </a: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ints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, strings, etc.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Complex: JSON, HTML fragments, etc.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0" y="23622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Keys are usually primitives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0" y="274320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For example, </a:t>
            </a: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ints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, strings, raw bytes, etc.</a:t>
            </a:r>
          </a:p>
        </p:txBody>
      </p:sp>
    </p:spTree>
    <p:extLst>
      <p:ext uri="{BB962C8B-B14F-4D97-AF65-F5344CB8AC3E}">
        <p14:creationId xmlns:p14="http://schemas.microsoft.com/office/powerpoint/2010/main" val="1170738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/>
      <p:bldP spid="12" grpId="0"/>
      <p:bldP spid="17" grpId="0"/>
      <p:bldP spid="1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Structure of the Course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2286000" y="4453726"/>
            <a:ext cx="4572000" cy="1108874"/>
          </a:xfrm>
          <a:prstGeom prst="round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0" kern="0" dirty="0">
                <a:solidFill>
                  <a:sysClr val="windowText" lastClr="000000"/>
                </a:solidFill>
                <a:latin typeface="Helvetica Neue"/>
                <a:cs typeface="Helvetica Neue"/>
              </a:rPr>
              <a:t>“Core” framework features </a:t>
            </a:r>
            <a:br>
              <a:rPr lang="en-US" sz="2400" b="0" kern="0" dirty="0">
                <a:solidFill>
                  <a:sysClr val="windowText" lastClr="000000"/>
                </a:solidFill>
                <a:latin typeface="Helvetica Neue"/>
                <a:cs typeface="Helvetica Neue"/>
              </a:rPr>
            </a:br>
            <a:r>
              <a:rPr lang="en-US" sz="2400" b="0" kern="0" dirty="0">
                <a:solidFill>
                  <a:sysClr val="windowText" lastClr="000000"/>
                </a:solidFill>
                <a:latin typeface="Helvetica Neue"/>
                <a:cs typeface="Helvetica Neue"/>
              </a:rPr>
              <a:t>and algorithm design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Helvetica Neue"/>
              <a:cs typeface="Helvetica Neue"/>
            </a:endParaRPr>
          </a:p>
        </p:txBody>
      </p:sp>
      <p:sp>
        <p:nvSpPr>
          <p:cNvPr id="10" name="Rounded Rectangle 9"/>
          <p:cNvSpPr/>
          <p:nvPr/>
        </p:nvSpPr>
        <p:spPr>
          <a:xfrm rot="16200000">
            <a:off x="1812748" y="2606853"/>
            <a:ext cx="2241906" cy="990600"/>
          </a:xfrm>
          <a:prstGeom prst="roundRect">
            <a:avLst/>
          </a:prstGeom>
          <a:gradFill rotWithShape="1">
            <a:gsLst>
              <a:gs pos="0">
                <a:srgbClr val="9BBB59">
                  <a:tint val="50000"/>
                  <a:satMod val="300000"/>
                </a:srgbClr>
              </a:gs>
              <a:gs pos="35000">
                <a:srgbClr val="9BBB59">
                  <a:tint val="37000"/>
                  <a:satMod val="300000"/>
                </a:srgbClr>
              </a:gs>
              <a:gs pos="100000">
                <a:srgbClr val="9BBB59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  <a:t>Analyzing</a:t>
            </a:r>
            <a:r>
              <a:rPr kumimoji="0" lang="en-US" sz="1800" b="0" i="0" u="none" strike="noStrike" kern="0" cap="none" spc="0" normalizeH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  <a:t> Text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Helvetica Neue"/>
              <a:ea typeface="+mn-ea"/>
              <a:cs typeface="Helvetica Neue"/>
            </a:endParaRPr>
          </a:p>
        </p:txBody>
      </p:sp>
      <p:sp>
        <p:nvSpPr>
          <p:cNvPr id="13" name="Rounded Rectangle 12"/>
          <p:cNvSpPr/>
          <p:nvPr/>
        </p:nvSpPr>
        <p:spPr>
          <a:xfrm rot="16200000">
            <a:off x="2879548" y="2606854"/>
            <a:ext cx="2241906" cy="990600"/>
          </a:xfrm>
          <a:prstGeom prst="roundRect">
            <a:avLst/>
          </a:prstGeom>
          <a:gradFill rotWithShape="1">
            <a:gsLst>
              <a:gs pos="0">
                <a:srgbClr val="9BBB59">
                  <a:tint val="50000"/>
                  <a:satMod val="300000"/>
                </a:srgbClr>
              </a:gs>
              <a:gs pos="35000">
                <a:srgbClr val="9BBB59">
                  <a:tint val="37000"/>
                  <a:satMod val="300000"/>
                </a:srgbClr>
              </a:gs>
              <a:gs pos="100000">
                <a:srgbClr val="9BBB59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  <a:t>Analyzing</a:t>
            </a:r>
            <a:r>
              <a:rPr kumimoji="0" lang="en-US" sz="1800" b="0" i="0" u="none" strike="noStrike" kern="0" cap="none" spc="0" normalizeH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  <a:t> Graphs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Helvetica Neue"/>
              <a:ea typeface="+mn-ea"/>
              <a:cs typeface="Helvetica Neue"/>
            </a:endParaRPr>
          </a:p>
        </p:txBody>
      </p:sp>
      <p:sp>
        <p:nvSpPr>
          <p:cNvPr id="14" name="Rounded Rectangle 13"/>
          <p:cNvSpPr/>
          <p:nvPr/>
        </p:nvSpPr>
        <p:spPr>
          <a:xfrm rot="16200000">
            <a:off x="3946348" y="2606853"/>
            <a:ext cx="2241906" cy="990600"/>
          </a:xfrm>
          <a:prstGeom prst="roundRect">
            <a:avLst/>
          </a:prstGeom>
          <a:gradFill rotWithShape="1">
            <a:gsLst>
              <a:gs pos="0">
                <a:srgbClr val="9BBB59">
                  <a:tint val="50000"/>
                  <a:satMod val="300000"/>
                </a:srgbClr>
              </a:gs>
              <a:gs pos="35000">
                <a:srgbClr val="9BBB59">
                  <a:tint val="37000"/>
                  <a:satMod val="300000"/>
                </a:srgbClr>
              </a:gs>
              <a:gs pos="100000">
                <a:srgbClr val="9BBB59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  <a:t>Analyzing</a:t>
            </a:r>
            <a:r>
              <a:rPr kumimoji="0" lang="en-US" sz="1800" b="0" i="0" u="none" strike="noStrike" kern="0" cap="none" spc="0" normalizeH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  <a:t> Relational Data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Helvetica Neue"/>
              <a:ea typeface="+mn-ea"/>
              <a:cs typeface="Helvetica Neue"/>
            </a:endParaRPr>
          </a:p>
        </p:txBody>
      </p:sp>
      <p:sp>
        <p:nvSpPr>
          <p:cNvPr id="15" name="Rounded Rectangle 14"/>
          <p:cNvSpPr/>
          <p:nvPr/>
        </p:nvSpPr>
        <p:spPr>
          <a:xfrm rot="16200000">
            <a:off x="5013148" y="2606853"/>
            <a:ext cx="2241906" cy="990600"/>
          </a:xfrm>
          <a:prstGeom prst="roundRect">
            <a:avLst/>
          </a:prstGeom>
          <a:gradFill rotWithShape="1">
            <a:gsLst>
              <a:gs pos="0">
                <a:srgbClr val="9BBB59">
                  <a:tint val="50000"/>
                  <a:satMod val="300000"/>
                </a:srgbClr>
              </a:gs>
              <a:gs pos="35000">
                <a:srgbClr val="9BBB59">
                  <a:tint val="37000"/>
                  <a:satMod val="300000"/>
                </a:srgbClr>
              </a:gs>
              <a:gs pos="100000">
                <a:srgbClr val="9BBB59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  <a:t>Data Mining</a:t>
            </a:r>
          </a:p>
        </p:txBody>
      </p:sp>
    </p:spTree>
    <p:extLst>
      <p:ext uri="{BB962C8B-B14F-4D97-AF65-F5344CB8AC3E}">
        <p14:creationId xmlns:p14="http://schemas.microsoft.com/office/powerpoint/2010/main" val="2049476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3" grpId="0" animBg="1"/>
      <p:bldP spid="14" grpId="0" animBg="1"/>
      <p:bldP spid="15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Key-Value Stores: Operations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27432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Optional operations: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3124200"/>
            <a:ext cx="9144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Multi-get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Multi-put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Range queries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Secondary index lookups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0" y="15240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Very simple API: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0" y="190500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Get – fetch value associated with key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Put – set value associated with key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4620161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Consistency model: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5001161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Atomic single-record operations (usually)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Cross-key operations: who knows?</a:t>
            </a:r>
          </a:p>
        </p:txBody>
      </p:sp>
    </p:spTree>
    <p:extLst>
      <p:ext uri="{BB962C8B-B14F-4D97-AF65-F5344CB8AC3E}">
        <p14:creationId xmlns:p14="http://schemas.microsoft.com/office/powerpoint/2010/main" val="2035124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7" grpId="0"/>
      <p:bldP spid="18" grpId="0"/>
      <p:bldP spid="8" grpId="0"/>
      <p:bldP spid="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Key-Value Stores: Implementation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17526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Non-persistent: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0" y="213360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Just a big in-memory hash table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Examples: </a:t>
            </a: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Redis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, </a:t>
            </a: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memcached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0" y="310211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Persistent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0" y="3483114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Wrapper around a traditional RDBMS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Examples: Voldemort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0" y="609600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0" dirty="0">
                <a:solidFill>
                  <a:srgbClr val="FF0000"/>
                </a:solidFill>
                <a:latin typeface="Gill Sans"/>
                <a:cs typeface="Gill Sans"/>
              </a:rPr>
              <a:t>What if data doesn’t fit on a single machine?</a:t>
            </a:r>
          </a:p>
        </p:txBody>
      </p:sp>
    </p:spTree>
    <p:extLst>
      <p:ext uri="{BB962C8B-B14F-4D97-AF65-F5344CB8AC3E}">
        <p14:creationId xmlns:p14="http://schemas.microsoft.com/office/powerpoint/2010/main" val="1770538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  <p:bldP spid="14" grpId="0"/>
      <p:bldP spid="15" grpId="0"/>
      <p:bldP spid="1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Simple Solution: Partition!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19050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Partition the key space across multiple machines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0" y="228600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Let’s say, hash partitioning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For n machines, store key 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k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at machine 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h(k) mod 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0" y="325153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Okay… But: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0" y="3632537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How do we know which physical machine to contact?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How do we add a new machine to the cluster?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What happens if a machine fails?</a:t>
            </a:r>
          </a:p>
        </p:txBody>
      </p:sp>
    </p:spTree>
    <p:extLst>
      <p:ext uri="{BB962C8B-B14F-4D97-AF65-F5344CB8AC3E}">
        <p14:creationId xmlns:p14="http://schemas.microsoft.com/office/powerpoint/2010/main" val="970073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  <p:bldP spid="14" grpId="0"/>
      <p:bldP spid="1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Clever Solution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250269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Hash the keys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0" y="28911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Hash the machines also!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" y="52578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rgbClr val="FF0000"/>
                </a:solidFill>
                <a:latin typeface="Gill Sans"/>
                <a:cs typeface="Gill Sans"/>
              </a:rPr>
              <a:t>Distributed hash tables!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5562600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0" dirty="0">
                <a:solidFill>
                  <a:srgbClr val="FF0000"/>
                </a:solidFill>
                <a:latin typeface="Gill Sans"/>
                <a:cs typeface="Gill Sans"/>
              </a:rPr>
              <a:t>(following combines ideas from several sources…)</a:t>
            </a:r>
          </a:p>
        </p:txBody>
      </p:sp>
    </p:spTree>
    <p:extLst>
      <p:ext uri="{BB962C8B-B14F-4D97-AF65-F5344CB8AC3E}">
        <p14:creationId xmlns:p14="http://schemas.microsoft.com/office/powerpoint/2010/main" val="944111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4" grpId="0"/>
      <p:bldP spid="8" grpId="0"/>
      <p:bldP spid="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/>
        </p:nvCxnSpPr>
        <p:spPr bwMode="auto">
          <a:xfrm>
            <a:off x="4495800" y="457200"/>
            <a:ext cx="0" cy="990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Oval 3"/>
          <p:cNvSpPr/>
          <p:nvPr/>
        </p:nvSpPr>
        <p:spPr bwMode="auto">
          <a:xfrm>
            <a:off x="2133600" y="914400"/>
            <a:ext cx="4876800" cy="4876800"/>
          </a:xfrm>
          <a:prstGeom prst="ellipse">
            <a:avLst/>
          </a:prstGeom>
          <a:noFill/>
          <a:ln w="38100"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5" name="Picture 4" descr="MCj0435242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248400" y="1447800"/>
            <a:ext cx="546100" cy="109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 descr="MCj0435242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781800" y="3168062"/>
            <a:ext cx="546100" cy="109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 descr="MCj0435242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43600" y="4876800"/>
            <a:ext cx="546100" cy="109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7" descr="MCj0435242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97300" y="5334000"/>
            <a:ext cx="546100" cy="109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8" descr="MCj0435242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33600" y="4191000"/>
            <a:ext cx="546100" cy="109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9" descr="MCj0435242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20900" y="1828800"/>
            <a:ext cx="546100" cy="109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10" descr="MCj0435242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038600" y="533400"/>
            <a:ext cx="546100" cy="109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Circular Arrow 11"/>
          <p:cNvSpPr/>
          <p:nvPr/>
        </p:nvSpPr>
        <p:spPr bwMode="auto">
          <a:xfrm rot="18897182">
            <a:off x="1828800" y="609600"/>
            <a:ext cx="5486400" cy="5486400"/>
          </a:xfrm>
          <a:prstGeom prst="circularArrow">
            <a:avLst>
              <a:gd name="adj1" fmla="val 1884"/>
              <a:gd name="adj2" fmla="val 339827"/>
              <a:gd name="adj3" fmla="val 21197792"/>
              <a:gd name="adj4" fmla="val 18950412"/>
              <a:gd name="adj5" fmla="val 3339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Circular Arrow 13"/>
          <p:cNvSpPr/>
          <p:nvPr/>
        </p:nvSpPr>
        <p:spPr bwMode="auto">
          <a:xfrm>
            <a:off x="1828800" y="609600"/>
            <a:ext cx="5486400" cy="5486400"/>
          </a:xfrm>
          <a:prstGeom prst="circularArrow">
            <a:avLst>
              <a:gd name="adj1" fmla="val 1884"/>
              <a:gd name="adj2" fmla="val 339827"/>
              <a:gd name="adj3" fmla="val 21197792"/>
              <a:gd name="adj4" fmla="val 19807927"/>
              <a:gd name="adj5" fmla="val 3339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Circular Arrow 14"/>
          <p:cNvSpPr/>
          <p:nvPr/>
        </p:nvSpPr>
        <p:spPr bwMode="auto">
          <a:xfrm rot="2700000">
            <a:off x="1828800" y="609600"/>
            <a:ext cx="5486400" cy="5486400"/>
          </a:xfrm>
          <a:prstGeom prst="circularArrow">
            <a:avLst>
              <a:gd name="adj1" fmla="val 1884"/>
              <a:gd name="adj2" fmla="val 339827"/>
              <a:gd name="adj3" fmla="val 21197792"/>
              <a:gd name="adj4" fmla="val 19842951"/>
              <a:gd name="adj5" fmla="val 3339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" name="Circular Arrow 15"/>
          <p:cNvSpPr/>
          <p:nvPr/>
        </p:nvSpPr>
        <p:spPr bwMode="auto">
          <a:xfrm rot="5913040">
            <a:off x="1828800" y="609600"/>
            <a:ext cx="5486400" cy="5486400"/>
          </a:xfrm>
          <a:prstGeom prst="circularArrow">
            <a:avLst>
              <a:gd name="adj1" fmla="val 1884"/>
              <a:gd name="adj2" fmla="val 339827"/>
              <a:gd name="adj3" fmla="val 21197792"/>
              <a:gd name="adj4" fmla="val 19087758"/>
              <a:gd name="adj5" fmla="val 3339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" name="Circular Arrow 16"/>
          <p:cNvSpPr/>
          <p:nvPr/>
        </p:nvSpPr>
        <p:spPr bwMode="auto">
          <a:xfrm rot="8574096">
            <a:off x="1828800" y="609600"/>
            <a:ext cx="5486400" cy="5486400"/>
          </a:xfrm>
          <a:prstGeom prst="circularArrow">
            <a:avLst>
              <a:gd name="adj1" fmla="val 1884"/>
              <a:gd name="adj2" fmla="val 339827"/>
              <a:gd name="adj3" fmla="val 21197792"/>
              <a:gd name="adj4" fmla="val 19451922"/>
              <a:gd name="adj5" fmla="val 3339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Circular Arrow 17"/>
          <p:cNvSpPr/>
          <p:nvPr/>
        </p:nvSpPr>
        <p:spPr bwMode="auto">
          <a:xfrm rot="12275308">
            <a:off x="1828800" y="609600"/>
            <a:ext cx="5486400" cy="5486400"/>
          </a:xfrm>
          <a:prstGeom prst="circularArrow">
            <a:avLst>
              <a:gd name="adj1" fmla="val 1884"/>
              <a:gd name="adj2" fmla="val 339827"/>
              <a:gd name="adj3" fmla="val 21197792"/>
              <a:gd name="adj4" fmla="val 19014958"/>
              <a:gd name="adj5" fmla="val 3339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9" name="Circular Arrow 18"/>
          <p:cNvSpPr/>
          <p:nvPr/>
        </p:nvSpPr>
        <p:spPr bwMode="auto">
          <a:xfrm rot="15672211">
            <a:off x="1828800" y="609600"/>
            <a:ext cx="5486400" cy="5486400"/>
          </a:xfrm>
          <a:prstGeom prst="circularArrow">
            <a:avLst>
              <a:gd name="adj1" fmla="val 1884"/>
              <a:gd name="adj2" fmla="val 339827"/>
              <a:gd name="adj3" fmla="val 21197792"/>
              <a:gd name="adj4" fmla="val 18907359"/>
              <a:gd name="adj5" fmla="val 3339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572000" y="152400"/>
            <a:ext cx="6559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i="1" dirty="0">
                <a:solidFill>
                  <a:schemeClr val="bg1"/>
                </a:solidFill>
                <a:latin typeface="Gill Sans"/>
                <a:cs typeface="Gill Sans"/>
              </a:rPr>
              <a:t>h = 0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528368" y="152400"/>
            <a:ext cx="10757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i="1" dirty="0">
                <a:solidFill>
                  <a:schemeClr val="bg1"/>
                </a:solidFill>
                <a:latin typeface="Gill Sans"/>
                <a:cs typeface="Gill Sans"/>
              </a:rPr>
              <a:t>h = 2</a:t>
            </a:r>
            <a:r>
              <a:rPr lang="en-US" b="0" i="1" baseline="30000" dirty="0">
                <a:solidFill>
                  <a:schemeClr val="bg1"/>
                </a:solidFill>
                <a:latin typeface="Gill Sans"/>
                <a:cs typeface="Gill Sans"/>
              </a:rPr>
              <a:t>n</a:t>
            </a:r>
            <a:r>
              <a:rPr lang="en-US" b="0" i="1" dirty="0">
                <a:solidFill>
                  <a:schemeClr val="bg1"/>
                </a:solidFill>
                <a:latin typeface="Gill Sans"/>
                <a:cs typeface="Gill Sans"/>
              </a:rPr>
              <a:t> – 1</a:t>
            </a:r>
          </a:p>
        </p:txBody>
      </p:sp>
      <p:sp>
        <p:nvSpPr>
          <p:cNvPr id="13" name="Oval 12"/>
          <p:cNvSpPr/>
          <p:nvPr/>
        </p:nvSpPr>
        <p:spPr bwMode="auto">
          <a:xfrm>
            <a:off x="5029200" y="9144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2" name="Oval 21"/>
          <p:cNvSpPr/>
          <p:nvPr/>
        </p:nvSpPr>
        <p:spPr bwMode="auto">
          <a:xfrm>
            <a:off x="5791200" y="12192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3" name="Oval 22"/>
          <p:cNvSpPr/>
          <p:nvPr/>
        </p:nvSpPr>
        <p:spPr bwMode="auto">
          <a:xfrm>
            <a:off x="6705600" y="22860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4" name="Oval 23"/>
          <p:cNvSpPr/>
          <p:nvPr/>
        </p:nvSpPr>
        <p:spPr bwMode="auto">
          <a:xfrm>
            <a:off x="6781800" y="24384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5" name="Oval 24"/>
          <p:cNvSpPr/>
          <p:nvPr/>
        </p:nvSpPr>
        <p:spPr bwMode="auto">
          <a:xfrm>
            <a:off x="6705600" y="42672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6" name="Oval 25"/>
          <p:cNvSpPr/>
          <p:nvPr/>
        </p:nvSpPr>
        <p:spPr bwMode="auto">
          <a:xfrm>
            <a:off x="4800600" y="57150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7" name="Oval 26"/>
          <p:cNvSpPr/>
          <p:nvPr/>
        </p:nvSpPr>
        <p:spPr bwMode="auto">
          <a:xfrm>
            <a:off x="5638800" y="54102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8" name="Oval 27"/>
          <p:cNvSpPr/>
          <p:nvPr/>
        </p:nvSpPr>
        <p:spPr bwMode="auto">
          <a:xfrm>
            <a:off x="4648200" y="57150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9" name="Oval 28"/>
          <p:cNvSpPr/>
          <p:nvPr/>
        </p:nvSpPr>
        <p:spPr bwMode="auto">
          <a:xfrm>
            <a:off x="2971800" y="51816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0" name="Oval 29"/>
          <p:cNvSpPr/>
          <p:nvPr/>
        </p:nvSpPr>
        <p:spPr bwMode="auto">
          <a:xfrm>
            <a:off x="2133600" y="38100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1" name="Oval 30"/>
          <p:cNvSpPr/>
          <p:nvPr/>
        </p:nvSpPr>
        <p:spPr bwMode="auto">
          <a:xfrm>
            <a:off x="2057400" y="35814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2" name="Oval 31"/>
          <p:cNvSpPr/>
          <p:nvPr/>
        </p:nvSpPr>
        <p:spPr bwMode="auto">
          <a:xfrm>
            <a:off x="2971800" y="13716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439683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13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/>
        </p:nvCxnSpPr>
        <p:spPr bwMode="auto">
          <a:xfrm>
            <a:off x="4495800" y="457200"/>
            <a:ext cx="0" cy="990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Oval 3"/>
          <p:cNvSpPr/>
          <p:nvPr/>
        </p:nvSpPr>
        <p:spPr bwMode="auto">
          <a:xfrm>
            <a:off x="2133600" y="914400"/>
            <a:ext cx="4876800" cy="4876800"/>
          </a:xfrm>
          <a:prstGeom prst="ellipse">
            <a:avLst/>
          </a:prstGeom>
          <a:noFill/>
          <a:ln w="38100"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5" name="Picture 4" descr="MCj0435242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248400" y="1447800"/>
            <a:ext cx="546100" cy="109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 descr="MCj0435242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781800" y="3168062"/>
            <a:ext cx="546100" cy="109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 descr="MCj0435242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43600" y="4876800"/>
            <a:ext cx="546100" cy="109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7" descr="MCj0435242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97300" y="5334000"/>
            <a:ext cx="546100" cy="109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8" descr="MCj0435242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33600" y="4191000"/>
            <a:ext cx="546100" cy="109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9" descr="MCj0435242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20900" y="1828800"/>
            <a:ext cx="546100" cy="109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10" descr="MCj0435242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038600" y="533400"/>
            <a:ext cx="546100" cy="109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TextBox 19"/>
          <p:cNvSpPr txBox="1"/>
          <p:nvPr/>
        </p:nvSpPr>
        <p:spPr>
          <a:xfrm>
            <a:off x="4572000" y="152400"/>
            <a:ext cx="6559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i="1" dirty="0">
                <a:solidFill>
                  <a:schemeClr val="bg1"/>
                </a:solidFill>
                <a:latin typeface="Gill Sans"/>
                <a:cs typeface="Gill Sans"/>
              </a:rPr>
              <a:t>h = 0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528368" y="152400"/>
            <a:ext cx="10757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i="1" dirty="0">
                <a:solidFill>
                  <a:schemeClr val="bg1"/>
                </a:solidFill>
                <a:latin typeface="Gill Sans"/>
                <a:cs typeface="Gill Sans"/>
              </a:rPr>
              <a:t>h = 2</a:t>
            </a:r>
            <a:r>
              <a:rPr lang="en-US" b="0" i="1" baseline="30000" dirty="0">
                <a:solidFill>
                  <a:schemeClr val="bg1"/>
                </a:solidFill>
                <a:latin typeface="Gill Sans"/>
                <a:cs typeface="Gill Sans"/>
              </a:rPr>
              <a:t>n</a:t>
            </a:r>
            <a:r>
              <a:rPr lang="en-US" b="0" i="1" dirty="0">
                <a:solidFill>
                  <a:schemeClr val="bg1"/>
                </a:solidFill>
                <a:latin typeface="Gill Sans"/>
                <a:cs typeface="Gill Sans"/>
              </a:rPr>
              <a:t> – 1</a:t>
            </a:r>
          </a:p>
        </p:txBody>
      </p:sp>
      <p:sp>
        <p:nvSpPr>
          <p:cNvPr id="13" name="Oval 12"/>
          <p:cNvSpPr/>
          <p:nvPr/>
        </p:nvSpPr>
        <p:spPr bwMode="auto">
          <a:xfrm>
            <a:off x="5029200" y="9144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2" name="Oval 21"/>
          <p:cNvSpPr/>
          <p:nvPr/>
        </p:nvSpPr>
        <p:spPr bwMode="auto">
          <a:xfrm>
            <a:off x="5791200" y="12192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3" name="Oval 22"/>
          <p:cNvSpPr/>
          <p:nvPr/>
        </p:nvSpPr>
        <p:spPr bwMode="auto">
          <a:xfrm>
            <a:off x="6705600" y="22860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4" name="Oval 23"/>
          <p:cNvSpPr/>
          <p:nvPr/>
        </p:nvSpPr>
        <p:spPr bwMode="auto">
          <a:xfrm>
            <a:off x="6781800" y="24384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5" name="Oval 24"/>
          <p:cNvSpPr/>
          <p:nvPr/>
        </p:nvSpPr>
        <p:spPr bwMode="auto">
          <a:xfrm>
            <a:off x="6705600" y="42672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7" name="Oval 26"/>
          <p:cNvSpPr/>
          <p:nvPr/>
        </p:nvSpPr>
        <p:spPr bwMode="auto">
          <a:xfrm>
            <a:off x="5638800" y="54102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8" name="Oval 27"/>
          <p:cNvSpPr/>
          <p:nvPr/>
        </p:nvSpPr>
        <p:spPr bwMode="auto">
          <a:xfrm>
            <a:off x="4648200" y="57150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9" name="Oval 28"/>
          <p:cNvSpPr/>
          <p:nvPr/>
        </p:nvSpPr>
        <p:spPr bwMode="auto">
          <a:xfrm>
            <a:off x="2971800" y="51816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0" name="Oval 29"/>
          <p:cNvSpPr/>
          <p:nvPr/>
        </p:nvSpPr>
        <p:spPr bwMode="auto">
          <a:xfrm>
            <a:off x="2133600" y="38100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1" name="Oval 30"/>
          <p:cNvSpPr/>
          <p:nvPr/>
        </p:nvSpPr>
        <p:spPr bwMode="auto">
          <a:xfrm>
            <a:off x="2057400" y="35814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2" name="Oval 31"/>
          <p:cNvSpPr/>
          <p:nvPr/>
        </p:nvSpPr>
        <p:spPr bwMode="auto">
          <a:xfrm>
            <a:off x="2971800" y="13716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52400" y="6235124"/>
            <a:ext cx="663274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0" dirty="0">
                <a:solidFill>
                  <a:srgbClr val="000000"/>
                </a:solidFill>
                <a:latin typeface="Gill Sans"/>
                <a:cs typeface="Gill Sans"/>
              </a:rPr>
              <a:t>Routing: Which machine holds the key?</a:t>
            </a:r>
          </a:p>
        </p:txBody>
      </p:sp>
      <p:cxnSp>
        <p:nvCxnSpPr>
          <p:cNvPr id="34" name="Curved Connector 33"/>
          <p:cNvCxnSpPr>
            <a:stCxn id="5" idx="3"/>
            <a:endCxn id="6" idx="3"/>
          </p:cNvCxnSpPr>
          <p:nvPr/>
        </p:nvCxnSpPr>
        <p:spPr bwMode="auto">
          <a:xfrm>
            <a:off x="6794500" y="1997369"/>
            <a:ext cx="533400" cy="1720262"/>
          </a:xfrm>
          <a:prstGeom prst="curvedConnector3">
            <a:avLst>
              <a:gd name="adj1" fmla="val 214286"/>
            </a:avLst>
          </a:prstGeom>
          <a:ln>
            <a:headEnd type="none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9" name="Curved Connector 38"/>
          <p:cNvCxnSpPr>
            <a:stCxn id="5" idx="0"/>
            <a:endCxn id="4" idx="0"/>
          </p:cNvCxnSpPr>
          <p:nvPr/>
        </p:nvCxnSpPr>
        <p:spPr bwMode="auto">
          <a:xfrm rot="16200000" flipV="1">
            <a:off x="5280025" y="206375"/>
            <a:ext cx="533400" cy="1949450"/>
          </a:xfrm>
          <a:prstGeom prst="curvedConnector3">
            <a:avLst>
              <a:gd name="adj1" fmla="val 150000"/>
            </a:avLst>
          </a:prstGeom>
          <a:ln>
            <a:headEnd type="none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5715000" y="304800"/>
            <a:ext cx="3276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dirty="0">
                <a:solidFill>
                  <a:srgbClr val="000000"/>
                </a:solidFill>
                <a:latin typeface="Gill Sans"/>
                <a:cs typeface="Gill Sans"/>
              </a:rPr>
              <a:t>Each machine holds pointers to predecessor and successor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2590800" y="3025914"/>
            <a:ext cx="3886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0" dirty="0">
                <a:solidFill>
                  <a:srgbClr val="000000"/>
                </a:solidFill>
                <a:latin typeface="Gill Sans"/>
                <a:cs typeface="Gill Sans"/>
              </a:rPr>
              <a:t>Send request to any node, gets routed to correct one in O(n) hops</a:t>
            </a:r>
          </a:p>
        </p:txBody>
      </p:sp>
      <p:sp>
        <p:nvSpPr>
          <p:cNvPr id="47" name="Oval 46"/>
          <p:cNvSpPr/>
          <p:nvPr/>
        </p:nvSpPr>
        <p:spPr bwMode="auto">
          <a:xfrm>
            <a:off x="4800600" y="57150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960921" y="3810000"/>
            <a:ext cx="328747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0" dirty="0">
                <a:solidFill>
                  <a:srgbClr val="FF0000"/>
                </a:solidFill>
                <a:latin typeface="Gill Sans"/>
                <a:cs typeface="Gill Sans"/>
              </a:rPr>
              <a:t>Can we do better?</a:t>
            </a:r>
          </a:p>
        </p:txBody>
      </p:sp>
    </p:spTree>
    <p:extLst>
      <p:ext uri="{BB962C8B-B14F-4D97-AF65-F5344CB8AC3E}">
        <p14:creationId xmlns:p14="http://schemas.microsoft.com/office/powerpoint/2010/main" val="345165338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46" grpId="0"/>
      <p:bldP spid="3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/>
        </p:nvCxnSpPr>
        <p:spPr bwMode="auto">
          <a:xfrm>
            <a:off x="4495800" y="457200"/>
            <a:ext cx="0" cy="990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Oval 3"/>
          <p:cNvSpPr/>
          <p:nvPr/>
        </p:nvSpPr>
        <p:spPr bwMode="auto">
          <a:xfrm>
            <a:off x="2133600" y="914400"/>
            <a:ext cx="4876800" cy="4876800"/>
          </a:xfrm>
          <a:prstGeom prst="ellipse">
            <a:avLst/>
          </a:prstGeom>
          <a:noFill/>
          <a:ln w="38100"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5" name="Picture 4" descr="MCj0435242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248400" y="1447800"/>
            <a:ext cx="546100" cy="109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 descr="MCj0435242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781800" y="3168062"/>
            <a:ext cx="546100" cy="109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 descr="MCj0435242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43600" y="4876800"/>
            <a:ext cx="546100" cy="109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7" descr="MCj0435242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97300" y="5334000"/>
            <a:ext cx="546100" cy="109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8" descr="MCj0435242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33600" y="4191000"/>
            <a:ext cx="546100" cy="109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9" descr="MCj0435242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20900" y="1828800"/>
            <a:ext cx="546100" cy="109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10" descr="MCj0435242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038600" y="533400"/>
            <a:ext cx="546100" cy="109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TextBox 19"/>
          <p:cNvSpPr txBox="1"/>
          <p:nvPr/>
        </p:nvSpPr>
        <p:spPr>
          <a:xfrm>
            <a:off x="4572000" y="152400"/>
            <a:ext cx="6559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i="1" dirty="0">
                <a:solidFill>
                  <a:schemeClr val="bg1"/>
                </a:solidFill>
                <a:latin typeface="Gill Sans"/>
                <a:cs typeface="Gill Sans"/>
              </a:rPr>
              <a:t>h = 0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528368" y="152400"/>
            <a:ext cx="10757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i="1" dirty="0">
                <a:solidFill>
                  <a:schemeClr val="bg1"/>
                </a:solidFill>
                <a:latin typeface="Gill Sans"/>
                <a:cs typeface="Gill Sans"/>
              </a:rPr>
              <a:t>h = 2</a:t>
            </a:r>
            <a:r>
              <a:rPr lang="en-US" b="0" i="1" baseline="30000" dirty="0">
                <a:solidFill>
                  <a:schemeClr val="bg1"/>
                </a:solidFill>
                <a:latin typeface="Gill Sans"/>
                <a:cs typeface="Gill Sans"/>
              </a:rPr>
              <a:t>n</a:t>
            </a:r>
            <a:r>
              <a:rPr lang="en-US" b="0" i="1" dirty="0">
                <a:solidFill>
                  <a:schemeClr val="bg1"/>
                </a:solidFill>
                <a:latin typeface="Gill Sans"/>
                <a:cs typeface="Gill Sans"/>
              </a:rPr>
              <a:t> – 1</a:t>
            </a:r>
          </a:p>
        </p:txBody>
      </p:sp>
      <p:sp>
        <p:nvSpPr>
          <p:cNvPr id="13" name="Oval 12"/>
          <p:cNvSpPr/>
          <p:nvPr/>
        </p:nvSpPr>
        <p:spPr bwMode="auto">
          <a:xfrm>
            <a:off x="5029200" y="9144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2" name="Oval 21"/>
          <p:cNvSpPr/>
          <p:nvPr/>
        </p:nvSpPr>
        <p:spPr bwMode="auto">
          <a:xfrm>
            <a:off x="5791200" y="12192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3" name="Oval 22"/>
          <p:cNvSpPr/>
          <p:nvPr/>
        </p:nvSpPr>
        <p:spPr bwMode="auto">
          <a:xfrm>
            <a:off x="6705600" y="22860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4" name="Oval 23"/>
          <p:cNvSpPr/>
          <p:nvPr/>
        </p:nvSpPr>
        <p:spPr bwMode="auto">
          <a:xfrm>
            <a:off x="6781800" y="24384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5" name="Oval 24"/>
          <p:cNvSpPr/>
          <p:nvPr/>
        </p:nvSpPr>
        <p:spPr bwMode="auto">
          <a:xfrm>
            <a:off x="6705600" y="42672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7" name="Oval 26"/>
          <p:cNvSpPr/>
          <p:nvPr/>
        </p:nvSpPr>
        <p:spPr bwMode="auto">
          <a:xfrm>
            <a:off x="5638800" y="54102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8" name="Oval 27"/>
          <p:cNvSpPr/>
          <p:nvPr/>
        </p:nvSpPr>
        <p:spPr bwMode="auto">
          <a:xfrm>
            <a:off x="4648200" y="57150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9" name="Oval 28"/>
          <p:cNvSpPr/>
          <p:nvPr/>
        </p:nvSpPr>
        <p:spPr bwMode="auto">
          <a:xfrm>
            <a:off x="2971800" y="51816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0" name="Oval 29"/>
          <p:cNvSpPr/>
          <p:nvPr/>
        </p:nvSpPr>
        <p:spPr bwMode="auto">
          <a:xfrm>
            <a:off x="2133600" y="38100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1" name="Oval 30"/>
          <p:cNvSpPr/>
          <p:nvPr/>
        </p:nvSpPr>
        <p:spPr bwMode="auto">
          <a:xfrm>
            <a:off x="2057400" y="35814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2" name="Oval 31"/>
          <p:cNvSpPr/>
          <p:nvPr/>
        </p:nvSpPr>
        <p:spPr bwMode="auto">
          <a:xfrm>
            <a:off x="2971800" y="13716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52400" y="6235124"/>
            <a:ext cx="663274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0" dirty="0">
                <a:solidFill>
                  <a:srgbClr val="000000"/>
                </a:solidFill>
                <a:latin typeface="Gill Sans"/>
                <a:cs typeface="Gill Sans"/>
              </a:rPr>
              <a:t>Routing: Which machine holds the key?</a:t>
            </a:r>
          </a:p>
        </p:txBody>
      </p:sp>
      <p:cxnSp>
        <p:nvCxnSpPr>
          <p:cNvPr id="34" name="Curved Connector 33"/>
          <p:cNvCxnSpPr>
            <a:stCxn id="5" idx="3"/>
            <a:endCxn id="6" idx="3"/>
          </p:cNvCxnSpPr>
          <p:nvPr/>
        </p:nvCxnSpPr>
        <p:spPr bwMode="auto">
          <a:xfrm>
            <a:off x="6794500" y="1997369"/>
            <a:ext cx="533400" cy="1720262"/>
          </a:xfrm>
          <a:prstGeom prst="curvedConnector3">
            <a:avLst>
              <a:gd name="adj1" fmla="val 214286"/>
            </a:avLst>
          </a:prstGeom>
          <a:ln>
            <a:headEnd type="none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9" name="Curved Connector 38"/>
          <p:cNvCxnSpPr>
            <a:stCxn id="5" idx="0"/>
            <a:endCxn id="4" idx="0"/>
          </p:cNvCxnSpPr>
          <p:nvPr/>
        </p:nvCxnSpPr>
        <p:spPr bwMode="auto">
          <a:xfrm rot="16200000" flipV="1">
            <a:off x="5280025" y="206375"/>
            <a:ext cx="533400" cy="1949450"/>
          </a:xfrm>
          <a:prstGeom prst="curvedConnector3">
            <a:avLst>
              <a:gd name="adj1" fmla="val 150000"/>
            </a:avLst>
          </a:prstGeom>
          <a:ln>
            <a:headEnd type="none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5715000" y="304800"/>
            <a:ext cx="3276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dirty="0">
                <a:solidFill>
                  <a:srgbClr val="000000"/>
                </a:solidFill>
                <a:latin typeface="Gill Sans"/>
                <a:cs typeface="Gill Sans"/>
              </a:rPr>
              <a:t>Each machine holds pointers to predecessor and successor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2590800" y="3025914"/>
            <a:ext cx="4114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0" dirty="0">
                <a:solidFill>
                  <a:srgbClr val="000000"/>
                </a:solidFill>
                <a:latin typeface="Gill Sans"/>
                <a:cs typeface="Gill Sans"/>
              </a:rPr>
              <a:t>Send request to any node, gets routed to correct one in O(log n) hops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7162800" y="1047690"/>
            <a:ext cx="1828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dirty="0">
                <a:solidFill>
                  <a:srgbClr val="000000"/>
                </a:solidFill>
                <a:latin typeface="Gill Sans"/>
                <a:cs typeface="Gill Sans"/>
              </a:rPr>
              <a:t>+ “finger table”</a:t>
            </a:r>
            <a:br>
              <a:rPr lang="en-US" sz="2000" b="0" dirty="0">
                <a:solidFill>
                  <a:srgbClr val="000000"/>
                </a:solidFill>
                <a:latin typeface="Gill Sans"/>
                <a:cs typeface="Gill Sans"/>
              </a:rPr>
            </a:br>
            <a:r>
              <a:rPr lang="en-US" sz="2000" b="0" dirty="0">
                <a:solidFill>
                  <a:srgbClr val="000000"/>
                </a:solidFill>
                <a:latin typeface="Gill Sans"/>
                <a:cs typeface="Gill Sans"/>
              </a:rPr>
              <a:t>(+2, +4, +8, …)</a:t>
            </a:r>
          </a:p>
        </p:txBody>
      </p:sp>
      <p:cxnSp>
        <p:nvCxnSpPr>
          <p:cNvPr id="36" name="Curved Connector 35"/>
          <p:cNvCxnSpPr>
            <a:stCxn id="5" idx="3"/>
            <a:endCxn id="7" idx="3"/>
          </p:cNvCxnSpPr>
          <p:nvPr/>
        </p:nvCxnSpPr>
        <p:spPr bwMode="auto">
          <a:xfrm flipH="1">
            <a:off x="6489700" y="1997369"/>
            <a:ext cx="304800" cy="3429000"/>
          </a:xfrm>
          <a:prstGeom prst="curvedConnector3">
            <a:avLst>
              <a:gd name="adj1" fmla="val -591667"/>
            </a:avLst>
          </a:prstGeom>
          <a:ln>
            <a:headEnd type="none" w="med" len="med"/>
            <a:tailEnd type="triangl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7" name="Curved Connector 36"/>
          <p:cNvCxnSpPr>
            <a:stCxn id="5" idx="3"/>
            <a:endCxn id="9" idx="3"/>
          </p:cNvCxnSpPr>
          <p:nvPr/>
        </p:nvCxnSpPr>
        <p:spPr bwMode="auto">
          <a:xfrm flipH="1">
            <a:off x="2679700" y="1997369"/>
            <a:ext cx="4114800" cy="2743200"/>
          </a:xfrm>
          <a:prstGeom prst="curvedConnector3">
            <a:avLst>
              <a:gd name="adj1" fmla="val -40741"/>
            </a:avLst>
          </a:prstGeom>
          <a:ln>
            <a:headEnd type="none" w="med" len="med"/>
            <a:tailEnd type="triangl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1" name="Oval 40"/>
          <p:cNvSpPr/>
          <p:nvPr/>
        </p:nvSpPr>
        <p:spPr bwMode="auto">
          <a:xfrm>
            <a:off x="4800600" y="57150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682077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3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/>
        </p:nvCxnSpPr>
        <p:spPr bwMode="auto">
          <a:xfrm>
            <a:off x="4495800" y="457200"/>
            <a:ext cx="0" cy="990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Oval 3"/>
          <p:cNvSpPr/>
          <p:nvPr/>
        </p:nvSpPr>
        <p:spPr bwMode="auto">
          <a:xfrm>
            <a:off x="2133600" y="914400"/>
            <a:ext cx="4876800" cy="4876800"/>
          </a:xfrm>
          <a:prstGeom prst="ellipse">
            <a:avLst/>
          </a:prstGeom>
          <a:noFill/>
          <a:ln w="38100"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5" name="Picture 4" descr="MCj0435242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248400" y="1447800"/>
            <a:ext cx="546100" cy="109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 descr="MCj0435242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781800" y="3168062"/>
            <a:ext cx="546100" cy="109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 descr="MCj0435242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43600" y="4876800"/>
            <a:ext cx="546100" cy="109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7" descr="MCj0435242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97300" y="5334000"/>
            <a:ext cx="546100" cy="109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8" descr="MCj0435242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33600" y="4191000"/>
            <a:ext cx="546100" cy="109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9" descr="MCj0435242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20900" y="1828800"/>
            <a:ext cx="546100" cy="109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10" descr="MCj0435242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038600" y="533400"/>
            <a:ext cx="546100" cy="109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TextBox 19"/>
          <p:cNvSpPr txBox="1"/>
          <p:nvPr/>
        </p:nvSpPr>
        <p:spPr>
          <a:xfrm>
            <a:off x="4572000" y="152400"/>
            <a:ext cx="6559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i="1" dirty="0">
                <a:solidFill>
                  <a:schemeClr val="bg1"/>
                </a:solidFill>
                <a:latin typeface="Gill Sans"/>
                <a:cs typeface="Gill Sans"/>
              </a:rPr>
              <a:t>h = 0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528368" y="152400"/>
            <a:ext cx="10757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i="1" dirty="0">
                <a:solidFill>
                  <a:schemeClr val="bg1"/>
                </a:solidFill>
                <a:latin typeface="Gill Sans"/>
                <a:cs typeface="Gill Sans"/>
              </a:rPr>
              <a:t>h = 2</a:t>
            </a:r>
            <a:r>
              <a:rPr lang="en-US" b="0" i="1" baseline="30000" dirty="0">
                <a:solidFill>
                  <a:schemeClr val="bg1"/>
                </a:solidFill>
                <a:latin typeface="Gill Sans"/>
                <a:cs typeface="Gill Sans"/>
              </a:rPr>
              <a:t>n</a:t>
            </a:r>
            <a:r>
              <a:rPr lang="en-US" b="0" i="1" dirty="0">
                <a:solidFill>
                  <a:schemeClr val="bg1"/>
                </a:solidFill>
                <a:latin typeface="Gill Sans"/>
                <a:cs typeface="Gill Sans"/>
              </a:rPr>
              <a:t> – 1</a:t>
            </a:r>
          </a:p>
        </p:txBody>
      </p:sp>
      <p:sp>
        <p:nvSpPr>
          <p:cNvPr id="13" name="Oval 12"/>
          <p:cNvSpPr/>
          <p:nvPr/>
        </p:nvSpPr>
        <p:spPr bwMode="auto">
          <a:xfrm>
            <a:off x="5029200" y="9144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2" name="Oval 21"/>
          <p:cNvSpPr/>
          <p:nvPr/>
        </p:nvSpPr>
        <p:spPr bwMode="auto">
          <a:xfrm>
            <a:off x="5791200" y="12192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3" name="Oval 22"/>
          <p:cNvSpPr/>
          <p:nvPr/>
        </p:nvSpPr>
        <p:spPr bwMode="auto">
          <a:xfrm>
            <a:off x="6705600" y="22860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4" name="Oval 23"/>
          <p:cNvSpPr/>
          <p:nvPr/>
        </p:nvSpPr>
        <p:spPr bwMode="auto">
          <a:xfrm>
            <a:off x="6781800" y="24384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5" name="Oval 24"/>
          <p:cNvSpPr/>
          <p:nvPr/>
        </p:nvSpPr>
        <p:spPr bwMode="auto">
          <a:xfrm>
            <a:off x="6705600" y="42672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7" name="Oval 26"/>
          <p:cNvSpPr/>
          <p:nvPr/>
        </p:nvSpPr>
        <p:spPr bwMode="auto">
          <a:xfrm>
            <a:off x="5638800" y="54102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8" name="Oval 27"/>
          <p:cNvSpPr/>
          <p:nvPr/>
        </p:nvSpPr>
        <p:spPr bwMode="auto">
          <a:xfrm>
            <a:off x="4648200" y="57150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9" name="Oval 28"/>
          <p:cNvSpPr/>
          <p:nvPr/>
        </p:nvSpPr>
        <p:spPr bwMode="auto">
          <a:xfrm>
            <a:off x="2971800" y="51816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0" name="Oval 29"/>
          <p:cNvSpPr/>
          <p:nvPr/>
        </p:nvSpPr>
        <p:spPr bwMode="auto">
          <a:xfrm>
            <a:off x="2133600" y="38100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1" name="Oval 30"/>
          <p:cNvSpPr/>
          <p:nvPr/>
        </p:nvSpPr>
        <p:spPr bwMode="auto">
          <a:xfrm>
            <a:off x="2057400" y="35814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2" name="Oval 31"/>
          <p:cNvSpPr/>
          <p:nvPr/>
        </p:nvSpPr>
        <p:spPr bwMode="auto">
          <a:xfrm>
            <a:off x="2971800" y="13716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52400" y="6235124"/>
            <a:ext cx="663274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0" dirty="0">
                <a:solidFill>
                  <a:srgbClr val="000000"/>
                </a:solidFill>
                <a:latin typeface="Gill Sans"/>
                <a:cs typeface="Gill Sans"/>
              </a:rPr>
              <a:t>Routing: Which machine holds the key?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943600" y="152400"/>
            <a:ext cx="291498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0" dirty="0">
                <a:solidFill>
                  <a:srgbClr val="000000"/>
                </a:solidFill>
                <a:latin typeface="Gill Sans"/>
                <a:cs typeface="Gill Sans"/>
              </a:rPr>
              <a:t>Simpler Solution</a:t>
            </a:r>
          </a:p>
        </p:txBody>
      </p:sp>
      <p:sp>
        <p:nvSpPr>
          <p:cNvPr id="2" name="Rounded Rectangle 1"/>
          <p:cNvSpPr/>
          <p:nvPr/>
        </p:nvSpPr>
        <p:spPr bwMode="auto">
          <a:xfrm>
            <a:off x="7086600" y="762000"/>
            <a:ext cx="1676400" cy="9906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0" dirty="0">
                <a:solidFill>
                  <a:srgbClr val="000000"/>
                </a:solidFill>
                <a:latin typeface="Gill Sans"/>
                <a:cs typeface="Gill Sans"/>
              </a:rPr>
              <a:t>Service</a:t>
            </a:r>
            <a:br>
              <a:rPr lang="en-US" b="0" dirty="0">
                <a:solidFill>
                  <a:srgbClr val="000000"/>
                </a:solidFill>
                <a:latin typeface="Gill Sans"/>
                <a:cs typeface="Gill Sans"/>
              </a:rPr>
            </a:br>
            <a:r>
              <a:rPr lang="en-US" b="0" dirty="0">
                <a:solidFill>
                  <a:srgbClr val="000000"/>
                </a:solidFill>
                <a:latin typeface="Gill Sans"/>
                <a:cs typeface="Gill Sans"/>
              </a:rPr>
              <a:t>Registry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37" name="Oval 36"/>
          <p:cNvSpPr/>
          <p:nvPr/>
        </p:nvSpPr>
        <p:spPr bwMode="auto">
          <a:xfrm>
            <a:off x="4800600" y="57150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047005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2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/>
        </p:nvCxnSpPr>
        <p:spPr bwMode="auto">
          <a:xfrm>
            <a:off x="4495800" y="457200"/>
            <a:ext cx="0" cy="990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Oval 3"/>
          <p:cNvSpPr/>
          <p:nvPr/>
        </p:nvSpPr>
        <p:spPr bwMode="auto">
          <a:xfrm>
            <a:off x="2133600" y="914400"/>
            <a:ext cx="4876800" cy="4876800"/>
          </a:xfrm>
          <a:prstGeom prst="ellipse">
            <a:avLst/>
          </a:prstGeom>
          <a:noFill/>
          <a:ln w="38100"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5" name="Picture 4" descr="MCj0435242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248400" y="1447800"/>
            <a:ext cx="546100" cy="109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 descr="MCj0435242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781800" y="3168062"/>
            <a:ext cx="546100" cy="109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 descr="MCj0435242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43600" y="4876800"/>
            <a:ext cx="546100" cy="109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7" descr="MCj0435242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97300" y="5334000"/>
            <a:ext cx="546100" cy="109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8" descr="MCj0435242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33600" y="4191000"/>
            <a:ext cx="546100" cy="109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9" descr="MCj0435242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20900" y="1828800"/>
            <a:ext cx="546100" cy="109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10" descr="MCj0435242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038600" y="533400"/>
            <a:ext cx="546100" cy="109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TextBox 19"/>
          <p:cNvSpPr txBox="1"/>
          <p:nvPr/>
        </p:nvSpPr>
        <p:spPr>
          <a:xfrm>
            <a:off x="4572000" y="152400"/>
            <a:ext cx="6559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i="1" dirty="0">
                <a:solidFill>
                  <a:schemeClr val="bg1"/>
                </a:solidFill>
                <a:latin typeface="Gill Sans"/>
                <a:cs typeface="Gill Sans"/>
              </a:rPr>
              <a:t>h = 0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528368" y="152400"/>
            <a:ext cx="10757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i="1" dirty="0">
                <a:solidFill>
                  <a:schemeClr val="bg1"/>
                </a:solidFill>
                <a:latin typeface="Gill Sans"/>
                <a:cs typeface="Gill Sans"/>
              </a:rPr>
              <a:t>h = 2</a:t>
            </a:r>
            <a:r>
              <a:rPr lang="en-US" b="0" i="1" baseline="30000" dirty="0">
                <a:solidFill>
                  <a:schemeClr val="bg1"/>
                </a:solidFill>
                <a:latin typeface="Gill Sans"/>
                <a:cs typeface="Gill Sans"/>
              </a:rPr>
              <a:t>n</a:t>
            </a:r>
            <a:r>
              <a:rPr lang="en-US" b="0" i="1" dirty="0">
                <a:solidFill>
                  <a:schemeClr val="bg1"/>
                </a:solidFill>
                <a:latin typeface="Gill Sans"/>
                <a:cs typeface="Gill Sans"/>
              </a:rPr>
              <a:t> – 1</a:t>
            </a:r>
          </a:p>
        </p:txBody>
      </p:sp>
      <p:sp>
        <p:nvSpPr>
          <p:cNvPr id="13" name="Oval 12"/>
          <p:cNvSpPr/>
          <p:nvPr/>
        </p:nvSpPr>
        <p:spPr bwMode="auto">
          <a:xfrm>
            <a:off x="5029200" y="9144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2" name="Oval 21"/>
          <p:cNvSpPr/>
          <p:nvPr/>
        </p:nvSpPr>
        <p:spPr bwMode="auto">
          <a:xfrm>
            <a:off x="5791200" y="12192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3" name="Oval 22"/>
          <p:cNvSpPr/>
          <p:nvPr/>
        </p:nvSpPr>
        <p:spPr bwMode="auto">
          <a:xfrm>
            <a:off x="6705600" y="22860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4" name="Oval 23"/>
          <p:cNvSpPr/>
          <p:nvPr/>
        </p:nvSpPr>
        <p:spPr bwMode="auto">
          <a:xfrm>
            <a:off x="6781800" y="24384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5" name="Oval 24"/>
          <p:cNvSpPr/>
          <p:nvPr/>
        </p:nvSpPr>
        <p:spPr bwMode="auto">
          <a:xfrm>
            <a:off x="6705600" y="42672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6" name="Oval 25"/>
          <p:cNvSpPr/>
          <p:nvPr/>
        </p:nvSpPr>
        <p:spPr bwMode="auto">
          <a:xfrm>
            <a:off x="4800600" y="57150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7" name="Oval 26"/>
          <p:cNvSpPr/>
          <p:nvPr/>
        </p:nvSpPr>
        <p:spPr bwMode="auto">
          <a:xfrm>
            <a:off x="5638800" y="54102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8" name="Oval 27"/>
          <p:cNvSpPr/>
          <p:nvPr/>
        </p:nvSpPr>
        <p:spPr bwMode="auto">
          <a:xfrm>
            <a:off x="4648200" y="57150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9" name="Oval 28"/>
          <p:cNvSpPr/>
          <p:nvPr/>
        </p:nvSpPr>
        <p:spPr bwMode="auto">
          <a:xfrm>
            <a:off x="2971800" y="51816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0" name="Oval 29"/>
          <p:cNvSpPr/>
          <p:nvPr/>
        </p:nvSpPr>
        <p:spPr bwMode="auto">
          <a:xfrm>
            <a:off x="2133600" y="38100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1" name="Oval 30"/>
          <p:cNvSpPr/>
          <p:nvPr/>
        </p:nvSpPr>
        <p:spPr bwMode="auto">
          <a:xfrm>
            <a:off x="2057400" y="35814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2" name="Oval 31"/>
          <p:cNvSpPr/>
          <p:nvPr/>
        </p:nvSpPr>
        <p:spPr bwMode="auto">
          <a:xfrm>
            <a:off x="2971800" y="13716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52400" y="6235124"/>
            <a:ext cx="6009377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0" dirty="0">
                <a:solidFill>
                  <a:srgbClr val="000000"/>
                </a:solidFill>
                <a:latin typeface="Gill Sans"/>
                <a:cs typeface="Gill Sans"/>
              </a:rPr>
              <a:t>New machine joins: What happens?</a:t>
            </a:r>
          </a:p>
        </p:txBody>
      </p:sp>
      <p:pic>
        <p:nvPicPr>
          <p:cNvPr id="38" name="Picture 37" descr="MCj0435242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05400" y="5225462"/>
            <a:ext cx="546100" cy="109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Up Arrow 1"/>
          <p:cNvSpPr/>
          <p:nvPr/>
        </p:nvSpPr>
        <p:spPr bwMode="auto">
          <a:xfrm rot="9838990">
            <a:off x="4786411" y="4128249"/>
            <a:ext cx="533400" cy="1076864"/>
          </a:xfrm>
          <a:prstGeom prst="up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0" name="Circular Arrow 39"/>
          <p:cNvSpPr/>
          <p:nvPr/>
        </p:nvSpPr>
        <p:spPr bwMode="auto">
          <a:xfrm rot="5913040">
            <a:off x="1828800" y="609600"/>
            <a:ext cx="5486400" cy="5486400"/>
          </a:xfrm>
          <a:prstGeom prst="circularArrow">
            <a:avLst>
              <a:gd name="adj1" fmla="val 1884"/>
              <a:gd name="adj2" fmla="val 339827"/>
              <a:gd name="adj3" fmla="val 21197792"/>
              <a:gd name="adj4" fmla="val 19087758"/>
              <a:gd name="adj5" fmla="val 3339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1" name="Circular Arrow 40"/>
          <p:cNvSpPr/>
          <p:nvPr/>
        </p:nvSpPr>
        <p:spPr bwMode="auto">
          <a:xfrm rot="5913040">
            <a:off x="1825179" y="605979"/>
            <a:ext cx="5486400" cy="5486400"/>
          </a:xfrm>
          <a:prstGeom prst="circularArrow">
            <a:avLst>
              <a:gd name="adj1" fmla="val 1884"/>
              <a:gd name="adj2" fmla="val 339827"/>
              <a:gd name="adj3" fmla="val 21197792"/>
              <a:gd name="adj4" fmla="val 20147284"/>
              <a:gd name="adj5" fmla="val 3339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2" name="Circular Arrow 41"/>
          <p:cNvSpPr/>
          <p:nvPr/>
        </p:nvSpPr>
        <p:spPr bwMode="auto">
          <a:xfrm rot="3996088">
            <a:off x="1825179" y="605979"/>
            <a:ext cx="5486400" cy="5486400"/>
          </a:xfrm>
          <a:prstGeom prst="circularArrow">
            <a:avLst>
              <a:gd name="adj1" fmla="val 1884"/>
              <a:gd name="adj2" fmla="val 339827"/>
              <a:gd name="adj3" fmla="val 21197792"/>
              <a:gd name="adj4" fmla="val 20790077"/>
              <a:gd name="adj5" fmla="val 3339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2590800" y="3025914"/>
            <a:ext cx="4114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0" dirty="0">
                <a:solidFill>
                  <a:srgbClr val="000000"/>
                </a:solidFill>
                <a:latin typeface="Gill Sans"/>
                <a:cs typeface="Gill Sans"/>
              </a:rPr>
              <a:t>How do we rebuild the predecessor, successor, finger tables?</a:t>
            </a:r>
          </a:p>
        </p:txBody>
      </p:sp>
      <p:sp>
        <p:nvSpPr>
          <p:cNvPr id="47" name="TextBox 46"/>
          <p:cNvSpPr txBox="1">
            <a:spLocks noChangeArrowheads="1"/>
          </p:cNvSpPr>
          <p:nvPr/>
        </p:nvSpPr>
        <p:spPr bwMode="auto">
          <a:xfrm>
            <a:off x="5943600" y="0"/>
            <a:ext cx="32004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 err="1">
                <a:solidFill>
                  <a:schemeClr val="bg1"/>
                </a:solidFill>
              </a:rPr>
              <a:t>Stoica</a:t>
            </a:r>
            <a:r>
              <a:rPr lang="en-US" sz="1000" b="0" dirty="0">
                <a:solidFill>
                  <a:schemeClr val="bg1"/>
                </a:solidFill>
              </a:rPr>
              <a:t> et al. (2001). Chord: A Scalable Peer-to-peer Lookup Service for Internet Applications. </a:t>
            </a:r>
            <a:r>
              <a:rPr lang="en-US" sz="1000" b="0" i="1" dirty="0">
                <a:solidFill>
                  <a:schemeClr val="bg1"/>
                </a:solidFill>
              </a:rPr>
              <a:t>SIGCOMM.</a:t>
            </a:r>
          </a:p>
        </p:txBody>
      </p:sp>
      <p:sp>
        <p:nvSpPr>
          <p:cNvPr id="49" name="TextBox 48"/>
          <p:cNvSpPr txBox="1">
            <a:spLocks noChangeArrowheads="1"/>
          </p:cNvSpPr>
          <p:nvPr/>
        </p:nvSpPr>
        <p:spPr bwMode="auto">
          <a:xfrm>
            <a:off x="5943600" y="438090"/>
            <a:ext cx="32004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Cf. Gossip </a:t>
            </a:r>
            <a:r>
              <a:rPr lang="en-US" sz="1000" b="0" dirty="0" err="1">
                <a:solidFill>
                  <a:schemeClr val="bg1"/>
                </a:solidFill>
              </a:rPr>
              <a:t>Protoccols</a:t>
            </a:r>
            <a:endParaRPr lang="en-US" sz="1000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908844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0" grpId="0" animBg="1"/>
      <p:bldP spid="40" grpId="1" animBg="1"/>
      <p:bldP spid="41" grpId="0" animBg="1"/>
      <p:bldP spid="42" grpId="0" animBg="1"/>
      <p:bldP spid="44" grpId="0"/>
      <p:bldP spid="47" grpId="0"/>
      <p:bldP spid="4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/>
        </p:nvCxnSpPr>
        <p:spPr bwMode="auto">
          <a:xfrm>
            <a:off x="4495800" y="457200"/>
            <a:ext cx="0" cy="990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Oval 3"/>
          <p:cNvSpPr/>
          <p:nvPr/>
        </p:nvSpPr>
        <p:spPr bwMode="auto">
          <a:xfrm>
            <a:off x="2133600" y="914400"/>
            <a:ext cx="4876800" cy="4876800"/>
          </a:xfrm>
          <a:prstGeom prst="ellipse">
            <a:avLst/>
          </a:prstGeom>
          <a:noFill/>
          <a:ln w="38100"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5" name="Picture 4" descr="MCj0435242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248400" y="1447800"/>
            <a:ext cx="546100" cy="109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 descr="MCj0435242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781800" y="3168062"/>
            <a:ext cx="546100" cy="109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 descr="MCj0435242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43600" y="4876800"/>
            <a:ext cx="546100" cy="109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7" descr="MCj0435242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97300" y="5334000"/>
            <a:ext cx="546100" cy="109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8" descr="MCj0435242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33600" y="4191000"/>
            <a:ext cx="546100" cy="109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9" descr="MCj0435242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20900" y="1828800"/>
            <a:ext cx="546100" cy="109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10" descr="MCj0435242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038600" y="533400"/>
            <a:ext cx="546100" cy="109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TextBox 19"/>
          <p:cNvSpPr txBox="1"/>
          <p:nvPr/>
        </p:nvSpPr>
        <p:spPr>
          <a:xfrm>
            <a:off x="4572000" y="152400"/>
            <a:ext cx="6559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i="1" dirty="0">
                <a:solidFill>
                  <a:schemeClr val="bg1"/>
                </a:solidFill>
                <a:latin typeface="Gill Sans"/>
                <a:cs typeface="Gill Sans"/>
              </a:rPr>
              <a:t>h = 0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528368" y="152400"/>
            <a:ext cx="10757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i="1" dirty="0">
                <a:solidFill>
                  <a:schemeClr val="bg1"/>
                </a:solidFill>
                <a:latin typeface="Gill Sans"/>
                <a:cs typeface="Gill Sans"/>
              </a:rPr>
              <a:t>h = 2</a:t>
            </a:r>
            <a:r>
              <a:rPr lang="en-US" b="0" i="1" baseline="30000" dirty="0">
                <a:solidFill>
                  <a:schemeClr val="bg1"/>
                </a:solidFill>
                <a:latin typeface="Gill Sans"/>
                <a:cs typeface="Gill Sans"/>
              </a:rPr>
              <a:t>n</a:t>
            </a:r>
            <a:r>
              <a:rPr lang="en-US" b="0" i="1" dirty="0">
                <a:solidFill>
                  <a:schemeClr val="bg1"/>
                </a:solidFill>
                <a:latin typeface="Gill Sans"/>
                <a:cs typeface="Gill Sans"/>
              </a:rPr>
              <a:t> – 1</a:t>
            </a:r>
          </a:p>
        </p:txBody>
      </p:sp>
      <p:sp>
        <p:nvSpPr>
          <p:cNvPr id="13" name="Oval 12"/>
          <p:cNvSpPr/>
          <p:nvPr/>
        </p:nvSpPr>
        <p:spPr bwMode="auto">
          <a:xfrm>
            <a:off x="5029200" y="9144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2" name="Oval 21"/>
          <p:cNvSpPr/>
          <p:nvPr/>
        </p:nvSpPr>
        <p:spPr bwMode="auto">
          <a:xfrm>
            <a:off x="5791200" y="12192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3" name="Oval 22"/>
          <p:cNvSpPr/>
          <p:nvPr/>
        </p:nvSpPr>
        <p:spPr bwMode="auto">
          <a:xfrm>
            <a:off x="6705600" y="22860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4" name="Oval 23"/>
          <p:cNvSpPr/>
          <p:nvPr/>
        </p:nvSpPr>
        <p:spPr bwMode="auto">
          <a:xfrm>
            <a:off x="6781800" y="24384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5" name="Oval 24"/>
          <p:cNvSpPr/>
          <p:nvPr/>
        </p:nvSpPr>
        <p:spPr bwMode="auto">
          <a:xfrm>
            <a:off x="6705600" y="42672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6" name="Oval 25"/>
          <p:cNvSpPr/>
          <p:nvPr/>
        </p:nvSpPr>
        <p:spPr bwMode="auto">
          <a:xfrm>
            <a:off x="4800600" y="57150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7" name="Oval 26"/>
          <p:cNvSpPr/>
          <p:nvPr/>
        </p:nvSpPr>
        <p:spPr bwMode="auto">
          <a:xfrm>
            <a:off x="5638800" y="54102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8" name="Oval 27"/>
          <p:cNvSpPr/>
          <p:nvPr/>
        </p:nvSpPr>
        <p:spPr bwMode="auto">
          <a:xfrm>
            <a:off x="4648200" y="57150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9" name="Oval 28"/>
          <p:cNvSpPr/>
          <p:nvPr/>
        </p:nvSpPr>
        <p:spPr bwMode="auto">
          <a:xfrm>
            <a:off x="2971800" y="51816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0" name="Oval 29"/>
          <p:cNvSpPr/>
          <p:nvPr/>
        </p:nvSpPr>
        <p:spPr bwMode="auto">
          <a:xfrm>
            <a:off x="2133600" y="38100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1" name="Oval 30"/>
          <p:cNvSpPr/>
          <p:nvPr/>
        </p:nvSpPr>
        <p:spPr bwMode="auto">
          <a:xfrm>
            <a:off x="2057400" y="35814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2" name="Oval 31"/>
          <p:cNvSpPr/>
          <p:nvPr/>
        </p:nvSpPr>
        <p:spPr bwMode="auto">
          <a:xfrm>
            <a:off x="2971800" y="13716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52400" y="6235124"/>
            <a:ext cx="509746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0" dirty="0">
                <a:solidFill>
                  <a:srgbClr val="000000"/>
                </a:solidFill>
                <a:latin typeface="Gill Sans"/>
                <a:cs typeface="Gill Sans"/>
              </a:rPr>
              <a:t>Machine fails: What happens?</a:t>
            </a:r>
          </a:p>
        </p:txBody>
      </p:sp>
      <p:pic>
        <p:nvPicPr>
          <p:cNvPr id="38" name="Picture 37" descr="MCj0435242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05400" y="5225462"/>
            <a:ext cx="546100" cy="109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4" name="TextBox 33"/>
          <p:cNvSpPr txBox="1"/>
          <p:nvPr/>
        </p:nvSpPr>
        <p:spPr>
          <a:xfrm>
            <a:off x="5509815" y="76200"/>
            <a:ext cx="355798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0" dirty="0">
                <a:solidFill>
                  <a:srgbClr val="000000"/>
                </a:solidFill>
                <a:latin typeface="Gill Sans"/>
                <a:cs typeface="Gill Sans"/>
              </a:rPr>
              <a:t>Solution: Replication</a:t>
            </a:r>
          </a:p>
        </p:txBody>
      </p:sp>
      <p:sp>
        <p:nvSpPr>
          <p:cNvPr id="35" name="Circular Arrow 34"/>
          <p:cNvSpPr/>
          <p:nvPr/>
        </p:nvSpPr>
        <p:spPr bwMode="auto">
          <a:xfrm rot="18897182">
            <a:off x="1828800" y="609600"/>
            <a:ext cx="5486400" cy="5486400"/>
          </a:xfrm>
          <a:prstGeom prst="circularArrow">
            <a:avLst>
              <a:gd name="adj1" fmla="val 1884"/>
              <a:gd name="adj2" fmla="val 339827"/>
              <a:gd name="adj3" fmla="val 21197792"/>
              <a:gd name="adj4" fmla="val 18950412"/>
              <a:gd name="adj5" fmla="val 3339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Circular Arrow 35"/>
          <p:cNvSpPr/>
          <p:nvPr/>
        </p:nvSpPr>
        <p:spPr bwMode="auto">
          <a:xfrm>
            <a:off x="1828800" y="609600"/>
            <a:ext cx="5486400" cy="5486400"/>
          </a:xfrm>
          <a:prstGeom prst="circularArrow">
            <a:avLst>
              <a:gd name="adj1" fmla="val 1884"/>
              <a:gd name="adj2" fmla="val 339827"/>
              <a:gd name="adj3" fmla="val 21197792"/>
              <a:gd name="adj4" fmla="val 19807927"/>
              <a:gd name="adj5" fmla="val 3339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Circular Arrow 36"/>
          <p:cNvSpPr/>
          <p:nvPr/>
        </p:nvSpPr>
        <p:spPr bwMode="auto">
          <a:xfrm rot="2700000">
            <a:off x="1828800" y="609600"/>
            <a:ext cx="5486400" cy="5486400"/>
          </a:xfrm>
          <a:prstGeom prst="circularArrow">
            <a:avLst>
              <a:gd name="adj1" fmla="val 1884"/>
              <a:gd name="adj2" fmla="val 339827"/>
              <a:gd name="adj3" fmla="val 21197792"/>
              <a:gd name="adj4" fmla="val 19842951"/>
              <a:gd name="adj5" fmla="val 3339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9" name="Up Arrow 38"/>
          <p:cNvSpPr/>
          <p:nvPr/>
        </p:nvSpPr>
        <p:spPr bwMode="auto">
          <a:xfrm rot="5400000">
            <a:off x="5900468" y="3004868"/>
            <a:ext cx="533400" cy="1076864"/>
          </a:xfrm>
          <a:prstGeom prst="up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6248400" y="609600"/>
            <a:ext cx="2272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dirty="0">
                <a:solidFill>
                  <a:srgbClr val="000000"/>
                </a:solidFill>
                <a:latin typeface="Gill Sans"/>
                <a:cs typeface="Gill Sans"/>
              </a:rPr>
              <a:t>N = 3, replicate +1, –1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6629400" y="5257800"/>
            <a:ext cx="1736974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0" dirty="0">
                <a:solidFill>
                  <a:srgbClr val="FF0000"/>
                </a:solidFill>
                <a:latin typeface="Gill Sans"/>
                <a:cs typeface="Gill Sans"/>
              </a:rPr>
              <a:t>Covered!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6934200" y="1447800"/>
            <a:ext cx="1736974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0" dirty="0">
                <a:solidFill>
                  <a:srgbClr val="FF0000"/>
                </a:solidFill>
                <a:latin typeface="Gill Sans"/>
                <a:cs typeface="Gill Sans"/>
              </a:rPr>
              <a:t>Covered!</a:t>
            </a:r>
          </a:p>
        </p:txBody>
      </p:sp>
    </p:spTree>
    <p:extLst>
      <p:ext uri="{BB962C8B-B14F-4D97-AF65-F5344CB8AC3E}">
        <p14:creationId xmlns:p14="http://schemas.microsoft.com/office/powerpoint/2010/main" val="395975454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5" grpId="0" animBg="1"/>
      <p:bldP spid="36" grpId="0" animBg="1"/>
      <p:bldP spid="37" grpId="0" animBg="1"/>
      <p:bldP spid="39" grpId="0" animBg="1"/>
      <p:bldP spid="43" grpId="0"/>
      <p:bldP spid="46" grpId="0"/>
      <p:bldP spid="4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The Fundamental Problem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19812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We want to keep track of </a:t>
            </a:r>
            <a:r>
              <a:rPr lang="en-US" sz="2400" b="0" i="1" kern="0" dirty="0">
                <a:solidFill>
                  <a:srgbClr val="000000"/>
                </a:solidFill>
                <a:latin typeface="Gill Sans"/>
                <a:cs typeface="Gill Sans"/>
              </a:rPr>
              <a:t>mutable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 state in a </a:t>
            </a:r>
            <a:r>
              <a:rPr lang="en-US" sz="2400" b="0" i="1" kern="0" dirty="0">
                <a:solidFill>
                  <a:srgbClr val="000000"/>
                </a:solidFill>
                <a:latin typeface="Gill Sans"/>
                <a:cs typeface="Gill Sans"/>
              </a:rPr>
              <a:t>scalable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 manner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0" y="41103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MapReduce won’t do!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0" y="2669976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Assumptions: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0" y="3050976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State organized in terms of logical records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State unlikely to fit on single machine, must be distributed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0" y="5816024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0" dirty="0">
                <a:solidFill>
                  <a:srgbClr val="FF0000"/>
                </a:solidFill>
                <a:latin typeface="Gill Sans"/>
                <a:cs typeface="Gill Sans"/>
              </a:rPr>
              <a:t>Want more? Take a </a:t>
            </a:r>
            <a:r>
              <a:rPr lang="en-US" sz="2800" b="0" i="1" dirty="0">
                <a:solidFill>
                  <a:srgbClr val="FF0000"/>
                </a:solidFill>
                <a:latin typeface="Gill Sans"/>
                <a:cs typeface="Gill Sans"/>
              </a:rPr>
              <a:t>real</a:t>
            </a:r>
            <a:r>
              <a:rPr lang="en-US" sz="2800" b="0" dirty="0">
                <a:solidFill>
                  <a:srgbClr val="FF0000"/>
                </a:solidFill>
                <a:latin typeface="Gill Sans"/>
                <a:cs typeface="Gill Sans"/>
              </a:rPr>
              <a:t> distributed systems course!</a:t>
            </a:r>
          </a:p>
        </p:txBody>
      </p:sp>
    </p:spTree>
    <p:extLst>
      <p:ext uri="{BB962C8B-B14F-4D97-AF65-F5344CB8AC3E}">
        <p14:creationId xmlns:p14="http://schemas.microsoft.com/office/powerpoint/2010/main" val="2087671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3" grpId="0"/>
      <p:bldP spid="17" grpId="0"/>
      <p:bldP spid="18" grpId="0"/>
      <p:bldP spid="1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Three Core Ideas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022721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Partitioning (</a:t>
            </a:r>
            <a:r>
              <a:rPr lang="en-US" sz="2400" b="0" kern="0" dirty="0" err="1">
                <a:solidFill>
                  <a:srgbClr val="000000"/>
                </a:solidFill>
                <a:latin typeface="Gill Sans"/>
                <a:cs typeface="Gill Sans"/>
              </a:rPr>
              <a:t>sharding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2403721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To increase scalability and to decrease latency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4442011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Caching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4823011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To reduce latency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0" y="3222811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Replication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0" y="3603811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To increase robustness (availability) and to increase throughput</a:t>
            </a:r>
          </a:p>
        </p:txBody>
      </p:sp>
      <p:sp>
        <p:nvSpPr>
          <p:cNvPr id="9" name="TextBox 8"/>
          <p:cNvSpPr txBox="1"/>
          <p:nvPr/>
        </p:nvSpPr>
        <p:spPr>
          <a:xfrm rot="190944">
            <a:off x="4138585" y="1713553"/>
            <a:ext cx="40965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>
                <a:solidFill>
                  <a:srgbClr val="FF0000"/>
                </a:solidFill>
                <a:latin typeface="Gill Sans"/>
                <a:cs typeface="Gill Sans"/>
              </a:rPr>
              <a:t>Keeping track of the partitions?</a:t>
            </a:r>
          </a:p>
        </p:txBody>
      </p:sp>
      <p:sp>
        <p:nvSpPr>
          <p:cNvPr id="10" name="TextBox 9"/>
          <p:cNvSpPr txBox="1"/>
          <p:nvPr/>
        </p:nvSpPr>
        <p:spPr>
          <a:xfrm rot="21444991">
            <a:off x="2752687" y="2901410"/>
            <a:ext cx="18069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>
                <a:solidFill>
                  <a:srgbClr val="FF0000"/>
                </a:solidFill>
                <a:latin typeface="Gill Sans"/>
                <a:cs typeface="Gill Sans"/>
              </a:rPr>
              <a:t>Consistency?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306179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Another Refinement: Virtual Nodes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20574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Don’t directly hash servers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0" y="2674441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Create a large number of virtual nodes, map to physical servers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0" y="3055441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Better load redistribution in event of machine failure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When new server joins, evenly shed load from other servers</a:t>
            </a:r>
          </a:p>
        </p:txBody>
      </p:sp>
    </p:spTree>
    <p:extLst>
      <p:ext uri="{BB962C8B-B14F-4D97-AF65-F5344CB8AC3E}">
        <p14:creationId xmlns:p14="http://schemas.microsoft.com/office/powerpoint/2010/main" val="568986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4" grpId="0"/>
      <p:bldP spid="1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800px-Annex_Esstisch_Maßtisch_aus_Massivholz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0293433" cy="6858000"/>
          </a:xfrm>
          <a:prstGeom prst="rect">
            <a:avLst/>
          </a:prstGeom>
        </p:spPr>
      </p:pic>
      <p:sp>
        <p:nvSpPr>
          <p:cNvPr id="6" name="TextBox 7"/>
          <p:cNvSpPr txBox="1">
            <a:spLocks noChangeArrowheads="1"/>
          </p:cNvSpPr>
          <p:nvPr/>
        </p:nvSpPr>
        <p:spPr bwMode="auto">
          <a:xfrm>
            <a:off x="0" y="6629400"/>
            <a:ext cx="1646605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 b="0" dirty="0">
                <a:solidFill>
                  <a:srgbClr val="000000"/>
                </a:solidFill>
              </a:rPr>
              <a:t>Source: Wikipedia (Table)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err="1">
                <a:solidFill>
                  <a:srgbClr val="000000"/>
                </a:solidFill>
                <a:latin typeface="Gill Sans"/>
                <a:cs typeface="Gill Sans"/>
              </a:rPr>
              <a:t>Bigtable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894752595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sz="3600" b="0" dirty="0" err="1">
                <a:solidFill>
                  <a:srgbClr val="000000"/>
                </a:solidFill>
                <a:latin typeface="Gill Sans"/>
                <a:cs typeface="Gill Sans"/>
              </a:rPr>
              <a:t>Bigtable</a:t>
            </a:r>
            <a:r>
              <a:rPr lang="en-US" sz="3600" b="0" dirty="0">
                <a:solidFill>
                  <a:srgbClr val="000000"/>
                </a:solidFill>
                <a:latin typeface="Gill Sans"/>
                <a:cs typeface="Gill Sans"/>
              </a:rPr>
              <a:t> Applications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0" y="20574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Gmail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5863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Google’s web crawl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31197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Google Earth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36576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Google Analytics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41910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Data source and data sink for MapReduce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589222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err="1">
                <a:solidFill>
                  <a:srgbClr val="FF0000"/>
                </a:solidFill>
                <a:latin typeface="Gill Sans"/>
                <a:cs typeface="Gill Sans"/>
              </a:rPr>
              <a:t>HBase</a:t>
            </a:r>
            <a:r>
              <a:rPr lang="en-US" sz="2400" b="0" dirty="0">
                <a:solidFill>
                  <a:srgbClr val="FF0000"/>
                </a:solidFill>
                <a:latin typeface="Gill Sans"/>
                <a:cs typeface="Gill Sans"/>
              </a:rPr>
              <a:t> is the open-source implementation…</a:t>
            </a:r>
          </a:p>
        </p:txBody>
      </p:sp>
    </p:spTree>
    <p:extLst>
      <p:ext uri="{BB962C8B-B14F-4D97-AF65-F5344CB8AC3E}">
        <p14:creationId xmlns:p14="http://schemas.microsoft.com/office/powerpoint/2010/main" val="154774820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6" grpId="0"/>
      <p:bldP spid="7" grpId="0"/>
      <p:bldP spid="8" grpId="0"/>
      <p:bldP spid="9" grpId="0"/>
      <p:bldP spid="10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Data Model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1447800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A table in </a:t>
            </a:r>
            <a:r>
              <a:rPr lang="en-US" sz="2400" b="0" kern="0" dirty="0" err="1">
                <a:solidFill>
                  <a:srgbClr val="000000"/>
                </a:solidFill>
                <a:latin typeface="Gill Sans"/>
                <a:cs typeface="Gill Sans"/>
              </a:rPr>
              <a:t>Bigtable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 is a sparse, distributed, persistent </a:t>
            </a:r>
            <a:b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</a:b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multidimensional sorted map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0" y="2445841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Map indexed by a row key, column key, and a timestamp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0" y="2826841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(</a:t>
            </a: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row:string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, </a:t>
            </a: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column:string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, time:int64) </a:t>
            </a:r>
            <a:r>
              <a:rPr lang="en-US" sz="2000" dirty="0">
                <a:solidFill>
                  <a:srgbClr val="0070C0"/>
                </a:solidFill>
                <a:sym typeface="Symbol"/>
              </a:rPr>
              <a:t>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</a:t>
            </a: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uninterpreted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byte array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340989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Supports lookups, inserts, deletes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379089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Single row transactions only</a:t>
            </a:r>
          </a:p>
        </p:txBody>
      </p:sp>
      <p:pic>
        <p:nvPicPr>
          <p:cNvPr id="8" name="Picture 7" descr="Bigtable_DataModel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62000" y="4534369"/>
            <a:ext cx="7543800" cy="1637831"/>
          </a:xfrm>
          <a:prstGeom prst="rect">
            <a:avLst/>
          </a:prstGeom>
        </p:spPr>
      </p:pic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0" y="6611938"/>
            <a:ext cx="32766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2"/>
                </a:solidFill>
              </a:rPr>
              <a:t>Image Source: Chang et al., OSDI 2006</a:t>
            </a:r>
          </a:p>
        </p:txBody>
      </p:sp>
    </p:spTree>
    <p:extLst>
      <p:ext uri="{BB962C8B-B14F-4D97-AF65-F5344CB8AC3E}">
        <p14:creationId xmlns:p14="http://schemas.microsoft.com/office/powerpoint/2010/main" val="1330996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4" grpId="0"/>
      <p:bldP spid="15" grpId="0"/>
      <p:bldP spid="6" grpId="0"/>
      <p:bldP spid="7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Rows and Columns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0" y="20574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Rows maintained in sorted lexicographic order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0" y="243840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Applications can exploit this property for efficient row scans</a:t>
            </a:r>
          </a:p>
          <a:p>
            <a:pPr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Row ranges dynamically partitioned into tablets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340989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Columns grouped into column families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3790890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Column key = </a:t>
            </a: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family:qualifier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  <a:p>
            <a:pPr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Column families provide locality hints</a:t>
            </a:r>
          </a:p>
          <a:p>
            <a:pPr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Unbounded number of columns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589222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rgbClr val="FF0000"/>
                </a:solidFill>
                <a:latin typeface="Gill Sans"/>
                <a:cs typeface="Gill Sans"/>
              </a:rPr>
              <a:t>At the end of the day, it’s all key-value pairs!</a:t>
            </a:r>
          </a:p>
        </p:txBody>
      </p:sp>
    </p:spTree>
    <p:extLst>
      <p:ext uri="{BB962C8B-B14F-4D97-AF65-F5344CB8AC3E}">
        <p14:creationId xmlns:p14="http://schemas.microsoft.com/office/powerpoint/2010/main" val="1449232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6" grpId="0"/>
      <p:bldP spid="7" grpId="0"/>
      <p:bldP spid="11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auto">
          <a:xfrm>
            <a:off x="5638800" y="1676400"/>
            <a:ext cx="2362200" cy="4495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914400" y="1676400"/>
            <a:ext cx="4724400" cy="4495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39328" y="1752600"/>
            <a:ext cx="4699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0" dirty="0">
                <a:solidFill>
                  <a:srgbClr val="000000"/>
                </a:solidFill>
                <a:latin typeface="Gill Sans"/>
                <a:cs typeface="Gill Sans"/>
              </a:rPr>
              <a:t>row, column family, column qualifier, timestamp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638801" y="1752600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0" dirty="0">
                <a:solidFill>
                  <a:srgbClr val="000000"/>
                </a:solidFill>
                <a:latin typeface="Gill Sans"/>
                <a:cs typeface="Gill Sans"/>
              </a:rPr>
              <a:t>value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Key-Values</a:t>
            </a:r>
          </a:p>
        </p:txBody>
      </p:sp>
    </p:spTree>
    <p:extLst>
      <p:ext uri="{BB962C8B-B14F-4D97-AF65-F5344CB8AC3E}">
        <p14:creationId xmlns:p14="http://schemas.microsoft.com/office/powerpoint/2010/main" val="1339858945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66800" y="2133600"/>
            <a:ext cx="2667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0" dirty="0">
                <a:solidFill>
                  <a:srgbClr val="0070C0"/>
                </a:solidFill>
                <a:latin typeface="Gill Sans"/>
                <a:cs typeface="Gill Sans"/>
              </a:rPr>
              <a:t>In Memory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181600" y="2133600"/>
            <a:ext cx="2667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0" dirty="0">
                <a:solidFill>
                  <a:srgbClr val="0070C0"/>
                </a:solidFill>
                <a:latin typeface="Gill Sans"/>
                <a:cs typeface="Gill Sans"/>
              </a:rPr>
              <a:t>On Disk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66800" y="3281690"/>
            <a:ext cx="2667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0" dirty="0">
                <a:solidFill>
                  <a:schemeClr val="bg1"/>
                </a:solidFill>
                <a:latin typeface="Gill Sans"/>
                <a:cs typeface="Gill Sans"/>
              </a:rPr>
              <a:t>Mutability Easy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181600" y="3281690"/>
            <a:ext cx="2667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0" dirty="0">
                <a:solidFill>
                  <a:schemeClr val="bg1"/>
                </a:solidFill>
                <a:latin typeface="Gill Sans"/>
                <a:cs typeface="Gill Sans"/>
              </a:rPr>
              <a:t>Mutability Hard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66800" y="4495800"/>
            <a:ext cx="2667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0" dirty="0">
                <a:solidFill>
                  <a:schemeClr val="bg1"/>
                </a:solidFill>
                <a:latin typeface="Gill Sans"/>
                <a:cs typeface="Gill Sans"/>
              </a:rPr>
              <a:t>Small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181600" y="4495800"/>
            <a:ext cx="2667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0" dirty="0">
                <a:solidFill>
                  <a:schemeClr val="bg1"/>
                </a:solidFill>
                <a:latin typeface="Gill Sans"/>
                <a:cs typeface="Gill Sans"/>
              </a:rPr>
              <a:t>Big</a:t>
            </a: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Okay, so how do we build it?</a:t>
            </a:r>
          </a:p>
        </p:txBody>
      </p:sp>
    </p:spTree>
    <p:extLst>
      <p:ext uri="{BB962C8B-B14F-4D97-AF65-F5344CB8AC3E}">
        <p14:creationId xmlns:p14="http://schemas.microsoft.com/office/powerpoint/2010/main" val="370569831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8" grpId="0"/>
      <p:bldP spid="9" grpId="0"/>
      <p:bldP spid="10" grpId="0"/>
      <p:bldP spid="11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Log Structured Merge Trees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2743200" y="1828800"/>
            <a:ext cx="1752600" cy="92746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Gill Sans" charset="0"/>
                <a:cs typeface="Gill Sans" charset="0"/>
              </a:rPr>
              <a:t>MemStore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81000" y="2054131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Writes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391400" y="2050790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Reads</a:t>
            </a:r>
          </a:p>
        </p:txBody>
      </p:sp>
      <p:cxnSp>
        <p:nvCxnSpPr>
          <p:cNvPr id="3" name="Straight Arrow Connector 2"/>
          <p:cNvCxnSpPr>
            <a:stCxn id="9" idx="3"/>
            <a:endCxn id="6" idx="1"/>
          </p:cNvCxnSpPr>
          <p:nvPr/>
        </p:nvCxnSpPr>
        <p:spPr bwMode="auto">
          <a:xfrm>
            <a:off x="1600200" y="2284964"/>
            <a:ext cx="1143000" cy="7569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6" idx="3"/>
          </p:cNvCxnSpPr>
          <p:nvPr/>
        </p:nvCxnSpPr>
        <p:spPr bwMode="auto">
          <a:xfrm flipV="1">
            <a:off x="4495800" y="2288749"/>
            <a:ext cx="3048000" cy="3784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0" y="28911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rgbClr val="FF0000"/>
                </a:solidFill>
                <a:latin typeface="Gill Sans"/>
                <a:cs typeface="Gill Sans"/>
              </a:rPr>
              <a:t>What happens when we run out of memory?</a:t>
            </a:r>
          </a:p>
        </p:txBody>
      </p:sp>
    </p:spTree>
    <p:extLst>
      <p:ext uri="{BB962C8B-B14F-4D97-AF65-F5344CB8AC3E}">
        <p14:creationId xmlns:p14="http://schemas.microsoft.com/office/powerpoint/2010/main" val="954314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/>
      <p:bldP spid="11" grpId="0"/>
      <p:bldP spid="24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Log Structured Merge Trees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2743200" y="1828800"/>
            <a:ext cx="1752600" cy="92746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Gill Sans" charset="0"/>
                <a:cs typeface="Gill Sans" charset="0"/>
              </a:rPr>
              <a:t>MemStore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81000" y="2054131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Writes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391400" y="2050790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Reads</a:t>
            </a:r>
          </a:p>
        </p:txBody>
      </p:sp>
      <p:cxnSp>
        <p:nvCxnSpPr>
          <p:cNvPr id="3" name="Straight Arrow Connector 2"/>
          <p:cNvCxnSpPr>
            <a:stCxn id="9" idx="3"/>
            <a:endCxn id="6" idx="1"/>
          </p:cNvCxnSpPr>
          <p:nvPr/>
        </p:nvCxnSpPr>
        <p:spPr bwMode="auto">
          <a:xfrm>
            <a:off x="1600200" y="2284964"/>
            <a:ext cx="1143000" cy="7569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6" idx="3"/>
          </p:cNvCxnSpPr>
          <p:nvPr/>
        </p:nvCxnSpPr>
        <p:spPr bwMode="auto">
          <a:xfrm flipV="1">
            <a:off x="4495800" y="2288749"/>
            <a:ext cx="3048000" cy="3784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28600" y="2800290"/>
            <a:ext cx="13135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dirty="0">
                <a:solidFill>
                  <a:schemeClr val="bg1"/>
                </a:solidFill>
                <a:latin typeface="Gill Sans"/>
                <a:cs typeface="Gill Sans"/>
              </a:rPr>
              <a:t>Memory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3152775" y="4174079"/>
            <a:ext cx="933450" cy="143989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Gill Sans" charset="0"/>
                <a:cs typeface="Gill Sans" charset="0"/>
              </a:rPr>
              <a:t>Store</a:t>
            </a:r>
          </a:p>
        </p:txBody>
      </p:sp>
      <p:cxnSp>
        <p:nvCxnSpPr>
          <p:cNvPr id="12" name="Straight Arrow Connector 11"/>
          <p:cNvCxnSpPr/>
          <p:nvPr/>
        </p:nvCxnSpPr>
        <p:spPr bwMode="auto">
          <a:xfrm>
            <a:off x="228600" y="3264022"/>
            <a:ext cx="8686800" cy="39924"/>
          </a:xfrm>
          <a:prstGeom prst="straightConnector1">
            <a:avLst/>
          </a:prstGeom>
          <a:ln>
            <a:prstDash val="dash"/>
            <a:headEnd type="none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28600" y="3352800"/>
            <a:ext cx="13135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dirty="0">
                <a:solidFill>
                  <a:schemeClr val="bg1"/>
                </a:solidFill>
                <a:latin typeface="Gill Sans"/>
                <a:cs typeface="Gill Sans"/>
              </a:rPr>
              <a:t>Disk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09600" y="5710535"/>
            <a:ext cx="838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Immutable, indexed, persistent, key-value pairs</a:t>
            </a:r>
          </a:p>
        </p:txBody>
      </p:sp>
      <p:sp>
        <p:nvSpPr>
          <p:cNvPr id="16" name="Down Arrow 15"/>
          <p:cNvSpPr/>
          <p:nvPr/>
        </p:nvSpPr>
        <p:spPr bwMode="auto">
          <a:xfrm>
            <a:off x="3362325" y="2887398"/>
            <a:ext cx="514350" cy="1190122"/>
          </a:xfrm>
          <a:prstGeom prst="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0" y="62484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rgbClr val="FF0000"/>
                </a:solidFill>
                <a:latin typeface="Gill Sans"/>
                <a:cs typeface="Gill Sans"/>
              </a:rPr>
              <a:t>What happens to the read path?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694513" y="3272135"/>
            <a:ext cx="19630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i="1" dirty="0">
                <a:solidFill>
                  <a:schemeClr val="bg1"/>
                </a:solidFill>
                <a:latin typeface="Gill Sans"/>
                <a:cs typeface="Gill Sans"/>
              </a:rPr>
              <a:t>Flush to disk</a:t>
            </a:r>
          </a:p>
        </p:txBody>
      </p:sp>
    </p:spTree>
    <p:extLst>
      <p:ext uri="{BB962C8B-B14F-4D97-AF65-F5344CB8AC3E}">
        <p14:creationId xmlns:p14="http://schemas.microsoft.com/office/powerpoint/2010/main" val="1820451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 animBg="1"/>
      <p:bldP spid="14" grpId="0"/>
      <p:bldP spid="15" grpId="0"/>
      <p:bldP spid="16" grpId="0" animBg="1"/>
      <p:bldP spid="18" grpId="0"/>
      <p:bldP spid="2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The Fundamental Problem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19812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We want to keep track of </a:t>
            </a:r>
            <a:r>
              <a:rPr lang="en-US" sz="2400" b="0" i="1" kern="0" dirty="0">
                <a:solidFill>
                  <a:srgbClr val="000000"/>
                </a:solidFill>
                <a:latin typeface="Gill Sans"/>
                <a:cs typeface="Gill Sans"/>
              </a:rPr>
              <a:t>mutable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 state in a </a:t>
            </a:r>
            <a:r>
              <a:rPr lang="en-US" sz="2400" b="0" i="1" kern="0" dirty="0">
                <a:solidFill>
                  <a:srgbClr val="000000"/>
                </a:solidFill>
                <a:latin typeface="Gill Sans"/>
                <a:cs typeface="Gill Sans"/>
              </a:rPr>
              <a:t>scalable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 manner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0" y="2669976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Assumptions: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0" y="3050976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State organized in terms of logical records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State unlikely to fit on single machine, must be distributed</a:t>
            </a:r>
          </a:p>
        </p:txBody>
      </p:sp>
      <p:sp>
        <p:nvSpPr>
          <p:cNvPr id="15" name="TextBox 14"/>
          <p:cNvSpPr txBox="1"/>
          <p:nvPr/>
        </p:nvSpPr>
        <p:spPr>
          <a:xfrm rot="21341948">
            <a:off x="2362199" y="4660785"/>
            <a:ext cx="441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0" dirty="0">
                <a:solidFill>
                  <a:srgbClr val="FF0000"/>
                </a:solidFill>
                <a:latin typeface="Gill Sans"/>
                <a:cs typeface="Gill Sans"/>
              </a:rPr>
              <a:t>Uh</a:t>
            </a:r>
            <a:r>
              <a:rPr lang="mr-IN" sz="2800" b="0" dirty="0">
                <a:solidFill>
                  <a:srgbClr val="FF0000"/>
                </a:solidFill>
                <a:latin typeface="Gill Sans"/>
                <a:cs typeface="Gill Sans"/>
              </a:rPr>
              <a:t>…</a:t>
            </a:r>
            <a:r>
              <a:rPr lang="en-US" sz="2800" b="0" dirty="0">
                <a:solidFill>
                  <a:srgbClr val="FF0000"/>
                </a:solidFill>
                <a:latin typeface="Gill Sans"/>
                <a:cs typeface="Gill Sans"/>
              </a:rPr>
              <a:t> just use an RDBMS?</a:t>
            </a:r>
          </a:p>
        </p:txBody>
      </p:sp>
    </p:spTree>
    <p:extLst>
      <p:ext uri="{BB962C8B-B14F-4D97-AF65-F5344CB8AC3E}">
        <p14:creationId xmlns:p14="http://schemas.microsoft.com/office/powerpoint/2010/main" val="217143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Log Structured Merge Trees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2743200" y="1828800"/>
            <a:ext cx="1752600" cy="92746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Gill Sans" charset="0"/>
                <a:cs typeface="Gill Sans" charset="0"/>
              </a:rPr>
              <a:t>MemStore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81000" y="2054131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Writes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391400" y="2050790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Reads</a:t>
            </a:r>
          </a:p>
        </p:txBody>
      </p:sp>
      <p:cxnSp>
        <p:nvCxnSpPr>
          <p:cNvPr id="3" name="Straight Arrow Connector 2"/>
          <p:cNvCxnSpPr>
            <a:stCxn id="9" idx="3"/>
            <a:endCxn id="6" idx="1"/>
          </p:cNvCxnSpPr>
          <p:nvPr/>
        </p:nvCxnSpPr>
        <p:spPr bwMode="auto">
          <a:xfrm>
            <a:off x="1600200" y="2284964"/>
            <a:ext cx="1143000" cy="7569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6" idx="3"/>
          </p:cNvCxnSpPr>
          <p:nvPr/>
        </p:nvCxnSpPr>
        <p:spPr bwMode="auto">
          <a:xfrm flipV="1">
            <a:off x="4495800" y="2288749"/>
            <a:ext cx="3048000" cy="3784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28600" y="2800290"/>
            <a:ext cx="13135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dirty="0">
                <a:solidFill>
                  <a:schemeClr val="bg1"/>
                </a:solidFill>
                <a:latin typeface="Gill Sans"/>
                <a:cs typeface="Gill Sans"/>
              </a:rPr>
              <a:t>Memory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3152775" y="4174079"/>
            <a:ext cx="933450" cy="143989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Gill Sans" charset="0"/>
                <a:cs typeface="Gill Sans" charset="0"/>
              </a:rPr>
              <a:t>Store</a:t>
            </a:r>
          </a:p>
        </p:txBody>
      </p:sp>
      <p:cxnSp>
        <p:nvCxnSpPr>
          <p:cNvPr id="12" name="Straight Arrow Connector 11"/>
          <p:cNvCxnSpPr/>
          <p:nvPr/>
        </p:nvCxnSpPr>
        <p:spPr bwMode="auto">
          <a:xfrm>
            <a:off x="228600" y="3264022"/>
            <a:ext cx="8686800" cy="39924"/>
          </a:xfrm>
          <a:prstGeom prst="straightConnector1">
            <a:avLst/>
          </a:prstGeom>
          <a:ln>
            <a:prstDash val="dash"/>
            <a:headEnd type="none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28600" y="3352800"/>
            <a:ext cx="13135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dirty="0">
                <a:solidFill>
                  <a:schemeClr val="bg1"/>
                </a:solidFill>
                <a:latin typeface="Gill Sans"/>
                <a:cs typeface="Gill Sans"/>
              </a:rPr>
              <a:t>Disk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09600" y="5710535"/>
            <a:ext cx="838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Immutable, indexed, persistent, key-value pairs</a:t>
            </a:r>
          </a:p>
        </p:txBody>
      </p:sp>
      <p:sp>
        <p:nvSpPr>
          <p:cNvPr id="16" name="Down Arrow 15"/>
          <p:cNvSpPr/>
          <p:nvPr/>
        </p:nvSpPr>
        <p:spPr bwMode="auto">
          <a:xfrm>
            <a:off x="3362325" y="2887398"/>
            <a:ext cx="514350" cy="1190122"/>
          </a:xfrm>
          <a:prstGeom prst="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9" name="Oval 18"/>
          <p:cNvSpPr/>
          <p:nvPr/>
        </p:nvSpPr>
        <p:spPr bwMode="auto">
          <a:xfrm>
            <a:off x="5791200" y="2057400"/>
            <a:ext cx="457200" cy="4572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20" name="Straight Arrow Connector 19"/>
          <p:cNvCxnSpPr/>
          <p:nvPr/>
        </p:nvCxnSpPr>
        <p:spPr bwMode="auto">
          <a:xfrm flipV="1">
            <a:off x="3619500" y="2466096"/>
            <a:ext cx="2171700" cy="1707983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0" y="62484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rgbClr val="FF0000"/>
                </a:solidFill>
                <a:latin typeface="Gill Sans"/>
                <a:cs typeface="Gill Sans"/>
              </a:rPr>
              <a:t>What happens as more writes happen?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410200" y="1595735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i="1" dirty="0">
                <a:solidFill>
                  <a:schemeClr val="bg1"/>
                </a:solidFill>
                <a:latin typeface="Gill Sans"/>
                <a:cs typeface="Gill Sans"/>
              </a:rPr>
              <a:t>Merge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694513" y="3272135"/>
            <a:ext cx="19630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i="1" dirty="0">
                <a:solidFill>
                  <a:schemeClr val="bg1"/>
                </a:solidFill>
                <a:latin typeface="Gill Sans"/>
                <a:cs typeface="Gill Sans"/>
              </a:rPr>
              <a:t>Flush to disk</a:t>
            </a:r>
          </a:p>
        </p:txBody>
      </p:sp>
    </p:spTree>
    <p:extLst>
      <p:ext uri="{BB962C8B-B14F-4D97-AF65-F5344CB8AC3E}">
        <p14:creationId xmlns:p14="http://schemas.microsoft.com/office/powerpoint/2010/main" val="720978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Log Structured Merge Trees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2743200" y="1828800"/>
            <a:ext cx="1752600" cy="92746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Gill Sans" charset="0"/>
                <a:cs typeface="Gill Sans" charset="0"/>
              </a:rPr>
              <a:t>MemStore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81000" y="2054131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Writes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391400" y="2050790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Reads</a:t>
            </a:r>
          </a:p>
        </p:txBody>
      </p:sp>
      <p:cxnSp>
        <p:nvCxnSpPr>
          <p:cNvPr id="3" name="Straight Arrow Connector 2"/>
          <p:cNvCxnSpPr>
            <a:stCxn id="9" idx="3"/>
            <a:endCxn id="6" idx="1"/>
          </p:cNvCxnSpPr>
          <p:nvPr/>
        </p:nvCxnSpPr>
        <p:spPr bwMode="auto">
          <a:xfrm>
            <a:off x="1600200" y="2284964"/>
            <a:ext cx="1143000" cy="7569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6" idx="3"/>
          </p:cNvCxnSpPr>
          <p:nvPr/>
        </p:nvCxnSpPr>
        <p:spPr bwMode="auto">
          <a:xfrm flipV="1">
            <a:off x="4495800" y="2288749"/>
            <a:ext cx="3048000" cy="3784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28600" y="2800290"/>
            <a:ext cx="13135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dirty="0">
                <a:solidFill>
                  <a:schemeClr val="bg1"/>
                </a:solidFill>
                <a:latin typeface="Gill Sans"/>
                <a:cs typeface="Gill Sans"/>
              </a:rPr>
              <a:t>Memory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3152775" y="4174079"/>
            <a:ext cx="933450" cy="143989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Gill Sans" charset="0"/>
                <a:cs typeface="Gill Sans" charset="0"/>
              </a:rPr>
              <a:t>Store</a:t>
            </a:r>
          </a:p>
        </p:txBody>
      </p:sp>
      <p:cxnSp>
        <p:nvCxnSpPr>
          <p:cNvPr id="12" name="Straight Arrow Connector 11"/>
          <p:cNvCxnSpPr/>
          <p:nvPr/>
        </p:nvCxnSpPr>
        <p:spPr bwMode="auto">
          <a:xfrm>
            <a:off x="228600" y="3264022"/>
            <a:ext cx="8686800" cy="39924"/>
          </a:xfrm>
          <a:prstGeom prst="straightConnector1">
            <a:avLst/>
          </a:prstGeom>
          <a:ln>
            <a:prstDash val="dash"/>
            <a:headEnd type="none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28600" y="3352800"/>
            <a:ext cx="13135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dirty="0">
                <a:solidFill>
                  <a:schemeClr val="bg1"/>
                </a:solidFill>
                <a:latin typeface="Gill Sans"/>
                <a:cs typeface="Gill Sans"/>
              </a:rPr>
              <a:t>Disk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09600" y="5710535"/>
            <a:ext cx="838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Immutable, indexed, persistent, key-value pairs</a:t>
            </a:r>
          </a:p>
        </p:txBody>
      </p:sp>
      <p:sp>
        <p:nvSpPr>
          <p:cNvPr id="16" name="Down Arrow 15"/>
          <p:cNvSpPr/>
          <p:nvPr/>
        </p:nvSpPr>
        <p:spPr bwMode="auto">
          <a:xfrm>
            <a:off x="3362325" y="2887398"/>
            <a:ext cx="514350" cy="1190122"/>
          </a:xfrm>
          <a:prstGeom prst="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9" name="Oval 18"/>
          <p:cNvSpPr/>
          <p:nvPr/>
        </p:nvSpPr>
        <p:spPr bwMode="auto">
          <a:xfrm>
            <a:off x="5791200" y="2057400"/>
            <a:ext cx="457200" cy="4572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20" name="Straight Arrow Connector 19"/>
          <p:cNvCxnSpPr/>
          <p:nvPr/>
        </p:nvCxnSpPr>
        <p:spPr bwMode="auto">
          <a:xfrm flipV="1">
            <a:off x="3619500" y="2466096"/>
            <a:ext cx="2171700" cy="1707983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0" y="62484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rgbClr val="FF0000"/>
                </a:solidFill>
                <a:latin typeface="Gill Sans"/>
                <a:cs typeface="Gill Sans"/>
              </a:rPr>
              <a:t>What happens to the read path?</a:t>
            </a:r>
          </a:p>
        </p:txBody>
      </p:sp>
      <p:sp>
        <p:nvSpPr>
          <p:cNvPr id="18" name="Rectangle 17"/>
          <p:cNvSpPr/>
          <p:nvPr/>
        </p:nvSpPr>
        <p:spPr bwMode="auto">
          <a:xfrm>
            <a:off x="4248150" y="4174079"/>
            <a:ext cx="933450" cy="143989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Gill Sans" charset="0"/>
                <a:cs typeface="Gill Sans" charset="0"/>
              </a:rPr>
              <a:t>Store</a:t>
            </a:r>
          </a:p>
        </p:txBody>
      </p:sp>
      <p:sp>
        <p:nvSpPr>
          <p:cNvPr id="22" name="Rectangle 21"/>
          <p:cNvSpPr/>
          <p:nvPr/>
        </p:nvSpPr>
        <p:spPr bwMode="auto">
          <a:xfrm>
            <a:off x="5343525" y="4174079"/>
            <a:ext cx="933450" cy="143989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Gill Sans" charset="0"/>
                <a:cs typeface="Gill Sans" charset="0"/>
              </a:rPr>
              <a:t>Store</a:t>
            </a:r>
          </a:p>
        </p:txBody>
      </p:sp>
      <p:sp>
        <p:nvSpPr>
          <p:cNvPr id="23" name="Rectangle 22"/>
          <p:cNvSpPr/>
          <p:nvPr/>
        </p:nvSpPr>
        <p:spPr bwMode="auto">
          <a:xfrm>
            <a:off x="6442648" y="4174079"/>
            <a:ext cx="933450" cy="143989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Gill Sans" charset="0"/>
                <a:cs typeface="Gill Sans" charset="0"/>
              </a:rPr>
              <a:t>Store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410200" y="1595735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i="1" dirty="0">
                <a:solidFill>
                  <a:schemeClr val="bg1"/>
                </a:solidFill>
                <a:latin typeface="Gill Sans"/>
                <a:cs typeface="Gill Sans"/>
              </a:rPr>
              <a:t>Merge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694513" y="3272135"/>
            <a:ext cx="19630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i="1" dirty="0">
                <a:solidFill>
                  <a:schemeClr val="bg1"/>
                </a:solidFill>
                <a:latin typeface="Gill Sans"/>
                <a:cs typeface="Gill Sans"/>
              </a:rPr>
              <a:t>Flush to disk</a:t>
            </a:r>
          </a:p>
        </p:txBody>
      </p:sp>
    </p:spTree>
    <p:extLst>
      <p:ext uri="{BB962C8B-B14F-4D97-AF65-F5344CB8AC3E}">
        <p14:creationId xmlns:p14="http://schemas.microsoft.com/office/powerpoint/2010/main" val="1477459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18" grpId="0" animBg="1"/>
      <p:bldP spid="22" grpId="0" animBg="1"/>
      <p:bldP spid="23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Log Structured Merge Trees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2743200" y="1828800"/>
            <a:ext cx="1752600" cy="92746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Gill Sans" charset="0"/>
                <a:cs typeface="Gill Sans" charset="0"/>
              </a:rPr>
              <a:t>MemStore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8600" y="2800290"/>
            <a:ext cx="13135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dirty="0">
                <a:solidFill>
                  <a:schemeClr val="bg1"/>
                </a:solidFill>
                <a:latin typeface="Gill Sans"/>
                <a:cs typeface="Gill Sans"/>
              </a:rPr>
              <a:t>Memory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81000" y="2054131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Writes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391400" y="2050790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Reads</a:t>
            </a:r>
          </a:p>
        </p:txBody>
      </p:sp>
      <p:cxnSp>
        <p:nvCxnSpPr>
          <p:cNvPr id="3" name="Straight Arrow Connector 2"/>
          <p:cNvCxnSpPr>
            <a:stCxn id="9" idx="3"/>
            <a:endCxn id="6" idx="1"/>
          </p:cNvCxnSpPr>
          <p:nvPr/>
        </p:nvCxnSpPr>
        <p:spPr bwMode="auto">
          <a:xfrm>
            <a:off x="1600200" y="2284964"/>
            <a:ext cx="1143000" cy="7569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6" idx="3"/>
          </p:cNvCxnSpPr>
          <p:nvPr/>
        </p:nvCxnSpPr>
        <p:spPr bwMode="auto">
          <a:xfrm flipV="1">
            <a:off x="4495800" y="2288749"/>
            <a:ext cx="3048000" cy="3784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 bwMode="auto">
          <a:xfrm>
            <a:off x="3152775" y="4174079"/>
            <a:ext cx="933450" cy="143989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Gill Sans" charset="0"/>
                <a:cs typeface="Gill Sans" charset="0"/>
              </a:rPr>
              <a:t>Store</a:t>
            </a:r>
          </a:p>
        </p:txBody>
      </p:sp>
      <p:cxnSp>
        <p:nvCxnSpPr>
          <p:cNvPr id="12" name="Straight Arrow Connector 11"/>
          <p:cNvCxnSpPr/>
          <p:nvPr/>
        </p:nvCxnSpPr>
        <p:spPr bwMode="auto">
          <a:xfrm>
            <a:off x="228600" y="3264022"/>
            <a:ext cx="8686800" cy="39924"/>
          </a:xfrm>
          <a:prstGeom prst="straightConnector1">
            <a:avLst/>
          </a:prstGeom>
          <a:ln>
            <a:prstDash val="dash"/>
            <a:headEnd type="none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28600" y="3352800"/>
            <a:ext cx="13135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dirty="0">
                <a:solidFill>
                  <a:schemeClr val="bg1"/>
                </a:solidFill>
                <a:latin typeface="Gill Sans"/>
                <a:cs typeface="Gill Sans"/>
              </a:rPr>
              <a:t>Disk</a:t>
            </a:r>
          </a:p>
        </p:txBody>
      </p:sp>
      <p:sp>
        <p:nvSpPr>
          <p:cNvPr id="16" name="Rectangle 15"/>
          <p:cNvSpPr/>
          <p:nvPr/>
        </p:nvSpPr>
        <p:spPr bwMode="auto">
          <a:xfrm>
            <a:off x="4248150" y="4174079"/>
            <a:ext cx="933450" cy="143989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Gill Sans" charset="0"/>
                <a:cs typeface="Gill Sans" charset="0"/>
              </a:rPr>
              <a:t>Store</a:t>
            </a:r>
          </a:p>
        </p:txBody>
      </p:sp>
      <p:sp>
        <p:nvSpPr>
          <p:cNvPr id="17" name="Rectangle 16"/>
          <p:cNvSpPr/>
          <p:nvPr/>
        </p:nvSpPr>
        <p:spPr bwMode="auto">
          <a:xfrm>
            <a:off x="5343525" y="4174079"/>
            <a:ext cx="933450" cy="143989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Gill Sans" charset="0"/>
                <a:cs typeface="Gill Sans" charset="0"/>
              </a:rPr>
              <a:t>Store</a:t>
            </a:r>
          </a:p>
        </p:txBody>
      </p:sp>
      <p:sp>
        <p:nvSpPr>
          <p:cNvPr id="18" name="Rectangle 17"/>
          <p:cNvSpPr/>
          <p:nvPr/>
        </p:nvSpPr>
        <p:spPr bwMode="auto">
          <a:xfrm>
            <a:off x="6442648" y="4174079"/>
            <a:ext cx="933450" cy="143989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Gill Sans" charset="0"/>
                <a:cs typeface="Gill Sans" charset="0"/>
              </a:rPr>
              <a:t>Store</a:t>
            </a:r>
          </a:p>
        </p:txBody>
      </p:sp>
      <p:sp>
        <p:nvSpPr>
          <p:cNvPr id="4" name="Down Arrow 3"/>
          <p:cNvSpPr/>
          <p:nvPr/>
        </p:nvSpPr>
        <p:spPr bwMode="auto">
          <a:xfrm>
            <a:off x="3362325" y="2887398"/>
            <a:ext cx="514350" cy="1190122"/>
          </a:xfrm>
          <a:prstGeom prst="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9" name="Oval 18"/>
          <p:cNvSpPr/>
          <p:nvPr/>
        </p:nvSpPr>
        <p:spPr bwMode="auto">
          <a:xfrm>
            <a:off x="5791200" y="2057400"/>
            <a:ext cx="457200" cy="4572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20" name="Straight Arrow Connector 19"/>
          <p:cNvCxnSpPr>
            <a:stCxn id="10" idx="0"/>
          </p:cNvCxnSpPr>
          <p:nvPr/>
        </p:nvCxnSpPr>
        <p:spPr bwMode="auto">
          <a:xfrm flipV="1">
            <a:off x="3619500" y="2466096"/>
            <a:ext cx="2171700" cy="1707983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6" idx="0"/>
          </p:cNvCxnSpPr>
          <p:nvPr/>
        </p:nvCxnSpPr>
        <p:spPr bwMode="auto">
          <a:xfrm flipV="1">
            <a:off x="4714875" y="2530492"/>
            <a:ext cx="1162050" cy="1643587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7" idx="0"/>
          </p:cNvCxnSpPr>
          <p:nvPr/>
        </p:nvCxnSpPr>
        <p:spPr bwMode="auto">
          <a:xfrm flipV="1">
            <a:off x="5810250" y="2538168"/>
            <a:ext cx="209550" cy="1635911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18" idx="0"/>
          </p:cNvCxnSpPr>
          <p:nvPr/>
        </p:nvCxnSpPr>
        <p:spPr bwMode="auto">
          <a:xfrm flipH="1" flipV="1">
            <a:off x="6185473" y="2538168"/>
            <a:ext cx="723900" cy="1635911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609600" y="5710535"/>
            <a:ext cx="838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Immutable, indexed, persistent, key-value pairs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0" y="62484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rgbClr val="FF0000"/>
                </a:solidFill>
                <a:latin typeface="Gill Sans"/>
                <a:cs typeface="Gill Sans"/>
              </a:rPr>
              <a:t>What’s the next issue?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5410200" y="1595735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i="1" dirty="0">
                <a:solidFill>
                  <a:schemeClr val="bg1"/>
                </a:solidFill>
                <a:latin typeface="Gill Sans"/>
                <a:cs typeface="Gill Sans"/>
              </a:rPr>
              <a:t>Merge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1694513" y="3272135"/>
            <a:ext cx="19630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i="1" dirty="0">
                <a:solidFill>
                  <a:schemeClr val="bg1"/>
                </a:solidFill>
                <a:latin typeface="Gill Sans"/>
                <a:cs typeface="Gill Sans"/>
              </a:rPr>
              <a:t>Flush to disk</a:t>
            </a:r>
          </a:p>
        </p:txBody>
      </p:sp>
    </p:spTree>
    <p:extLst>
      <p:ext uri="{BB962C8B-B14F-4D97-AF65-F5344CB8AC3E}">
        <p14:creationId xmlns:p14="http://schemas.microsoft.com/office/powerpoint/2010/main" val="1832497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Log Structured Merge Trees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2743200" y="1828800"/>
            <a:ext cx="1752600" cy="92746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Gill Sans" charset="0"/>
                <a:cs typeface="Gill Sans" charset="0"/>
              </a:rPr>
              <a:t>MemStore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8600" y="2800290"/>
            <a:ext cx="13135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dirty="0">
                <a:solidFill>
                  <a:schemeClr val="bg1"/>
                </a:solidFill>
                <a:latin typeface="Gill Sans"/>
                <a:cs typeface="Gill Sans"/>
              </a:rPr>
              <a:t>Memory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81000" y="2054131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Writes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391400" y="2050790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Reads</a:t>
            </a:r>
          </a:p>
        </p:txBody>
      </p:sp>
      <p:cxnSp>
        <p:nvCxnSpPr>
          <p:cNvPr id="3" name="Straight Arrow Connector 2"/>
          <p:cNvCxnSpPr>
            <a:stCxn id="9" idx="3"/>
            <a:endCxn id="6" idx="1"/>
          </p:cNvCxnSpPr>
          <p:nvPr/>
        </p:nvCxnSpPr>
        <p:spPr bwMode="auto">
          <a:xfrm>
            <a:off x="1600200" y="2284964"/>
            <a:ext cx="1143000" cy="7569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6" idx="3"/>
          </p:cNvCxnSpPr>
          <p:nvPr/>
        </p:nvCxnSpPr>
        <p:spPr bwMode="auto">
          <a:xfrm flipV="1">
            <a:off x="4495800" y="2288749"/>
            <a:ext cx="3048000" cy="3784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 bwMode="auto">
          <a:xfrm>
            <a:off x="3152774" y="4174079"/>
            <a:ext cx="2025077" cy="143989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Gill Sans" charset="0"/>
                <a:cs typeface="Gill Sans" charset="0"/>
              </a:rPr>
              <a:t>Store</a:t>
            </a:r>
          </a:p>
        </p:txBody>
      </p:sp>
      <p:cxnSp>
        <p:nvCxnSpPr>
          <p:cNvPr id="12" name="Straight Arrow Connector 11"/>
          <p:cNvCxnSpPr/>
          <p:nvPr/>
        </p:nvCxnSpPr>
        <p:spPr bwMode="auto">
          <a:xfrm>
            <a:off x="228600" y="3264022"/>
            <a:ext cx="8686800" cy="39924"/>
          </a:xfrm>
          <a:prstGeom prst="straightConnector1">
            <a:avLst/>
          </a:prstGeom>
          <a:ln>
            <a:prstDash val="dash"/>
            <a:headEnd type="none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28600" y="3352800"/>
            <a:ext cx="13135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dirty="0">
                <a:solidFill>
                  <a:schemeClr val="bg1"/>
                </a:solidFill>
                <a:latin typeface="Gill Sans"/>
                <a:cs typeface="Gill Sans"/>
              </a:rPr>
              <a:t>Disk</a:t>
            </a:r>
          </a:p>
        </p:txBody>
      </p:sp>
      <p:sp>
        <p:nvSpPr>
          <p:cNvPr id="17" name="Rectangle 16"/>
          <p:cNvSpPr/>
          <p:nvPr/>
        </p:nvSpPr>
        <p:spPr bwMode="auto">
          <a:xfrm>
            <a:off x="5343525" y="4174079"/>
            <a:ext cx="933450" cy="143989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Gill Sans" charset="0"/>
                <a:cs typeface="Gill Sans" charset="0"/>
              </a:rPr>
              <a:t>Store</a:t>
            </a:r>
          </a:p>
        </p:txBody>
      </p:sp>
      <p:sp>
        <p:nvSpPr>
          <p:cNvPr id="18" name="Rectangle 17"/>
          <p:cNvSpPr/>
          <p:nvPr/>
        </p:nvSpPr>
        <p:spPr bwMode="auto">
          <a:xfrm>
            <a:off x="6442648" y="4174079"/>
            <a:ext cx="933450" cy="143989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Gill Sans" charset="0"/>
                <a:cs typeface="Gill Sans" charset="0"/>
              </a:rPr>
              <a:t>Store</a:t>
            </a:r>
          </a:p>
        </p:txBody>
      </p:sp>
      <p:sp>
        <p:nvSpPr>
          <p:cNvPr id="4" name="Down Arrow 3"/>
          <p:cNvSpPr/>
          <p:nvPr/>
        </p:nvSpPr>
        <p:spPr bwMode="auto">
          <a:xfrm>
            <a:off x="3362325" y="2887398"/>
            <a:ext cx="514350" cy="1190122"/>
          </a:xfrm>
          <a:prstGeom prst="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9" name="Oval 18"/>
          <p:cNvSpPr/>
          <p:nvPr/>
        </p:nvSpPr>
        <p:spPr bwMode="auto">
          <a:xfrm>
            <a:off x="5791200" y="2057400"/>
            <a:ext cx="457200" cy="4572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20" name="Straight Arrow Connector 19"/>
          <p:cNvCxnSpPr>
            <a:stCxn id="10" idx="0"/>
          </p:cNvCxnSpPr>
          <p:nvPr/>
        </p:nvCxnSpPr>
        <p:spPr bwMode="auto">
          <a:xfrm flipV="1">
            <a:off x="4165313" y="2466097"/>
            <a:ext cx="1625887" cy="1707982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7" idx="0"/>
          </p:cNvCxnSpPr>
          <p:nvPr/>
        </p:nvCxnSpPr>
        <p:spPr bwMode="auto">
          <a:xfrm flipV="1">
            <a:off x="5810250" y="2538168"/>
            <a:ext cx="209550" cy="1635911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18" idx="0"/>
          </p:cNvCxnSpPr>
          <p:nvPr/>
        </p:nvCxnSpPr>
        <p:spPr bwMode="auto">
          <a:xfrm flipH="1" flipV="1">
            <a:off x="6185473" y="2538168"/>
            <a:ext cx="723900" cy="1635911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609600" y="5710535"/>
            <a:ext cx="838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Immutable, indexed, persistent, key-value pairs</a:t>
            </a:r>
          </a:p>
        </p:txBody>
      </p:sp>
      <p:sp>
        <p:nvSpPr>
          <p:cNvPr id="25" name="TextBox 24"/>
          <p:cNvSpPr txBox="1"/>
          <p:nvPr/>
        </p:nvSpPr>
        <p:spPr>
          <a:xfrm rot="20555988">
            <a:off x="2079338" y="4494203"/>
            <a:ext cx="198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rgbClr val="FF0000"/>
                </a:solidFill>
                <a:latin typeface="Gill Sans"/>
                <a:cs typeface="Gill Sans"/>
              </a:rPr>
              <a:t>Compaction!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410200" y="1595735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i="1" dirty="0">
                <a:solidFill>
                  <a:schemeClr val="bg1"/>
                </a:solidFill>
                <a:latin typeface="Gill Sans"/>
                <a:cs typeface="Gill Sans"/>
              </a:rPr>
              <a:t>Merge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694513" y="3272135"/>
            <a:ext cx="19630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i="1" dirty="0">
                <a:solidFill>
                  <a:schemeClr val="bg1"/>
                </a:solidFill>
                <a:latin typeface="Gill Sans"/>
                <a:cs typeface="Gill Sans"/>
              </a:rPr>
              <a:t>Flush to disk</a:t>
            </a:r>
          </a:p>
        </p:txBody>
      </p:sp>
    </p:spTree>
    <p:extLst>
      <p:ext uri="{BB962C8B-B14F-4D97-AF65-F5344CB8AC3E}">
        <p14:creationId xmlns:p14="http://schemas.microsoft.com/office/powerpoint/2010/main" val="1890368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Log Structured Merge Trees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2743200" y="1828800"/>
            <a:ext cx="1752600" cy="92746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Gill Sans" charset="0"/>
                <a:cs typeface="Gill Sans" charset="0"/>
              </a:rPr>
              <a:t>MemStore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8600" y="2800290"/>
            <a:ext cx="13135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dirty="0">
                <a:solidFill>
                  <a:schemeClr val="bg1"/>
                </a:solidFill>
                <a:latin typeface="Gill Sans"/>
                <a:cs typeface="Gill Sans"/>
              </a:rPr>
              <a:t>Memory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81000" y="2054131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Writes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391400" y="2050790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Reads</a:t>
            </a:r>
          </a:p>
        </p:txBody>
      </p:sp>
      <p:cxnSp>
        <p:nvCxnSpPr>
          <p:cNvPr id="3" name="Straight Arrow Connector 2"/>
          <p:cNvCxnSpPr>
            <a:stCxn id="9" idx="3"/>
            <a:endCxn id="6" idx="1"/>
          </p:cNvCxnSpPr>
          <p:nvPr/>
        </p:nvCxnSpPr>
        <p:spPr bwMode="auto">
          <a:xfrm>
            <a:off x="1600200" y="2284964"/>
            <a:ext cx="1143000" cy="7569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6" idx="3"/>
          </p:cNvCxnSpPr>
          <p:nvPr/>
        </p:nvCxnSpPr>
        <p:spPr bwMode="auto">
          <a:xfrm flipV="1">
            <a:off x="4495800" y="2288749"/>
            <a:ext cx="3048000" cy="3784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 bwMode="auto">
          <a:xfrm>
            <a:off x="3152774" y="4174079"/>
            <a:ext cx="4223324" cy="143989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Gill Sans" charset="0"/>
                <a:cs typeface="Gill Sans" charset="0"/>
              </a:rPr>
              <a:t>Store</a:t>
            </a:r>
          </a:p>
        </p:txBody>
      </p:sp>
      <p:cxnSp>
        <p:nvCxnSpPr>
          <p:cNvPr id="12" name="Straight Arrow Connector 11"/>
          <p:cNvCxnSpPr/>
          <p:nvPr/>
        </p:nvCxnSpPr>
        <p:spPr bwMode="auto">
          <a:xfrm>
            <a:off x="228600" y="3264022"/>
            <a:ext cx="8686800" cy="39924"/>
          </a:xfrm>
          <a:prstGeom prst="straightConnector1">
            <a:avLst/>
          </a:prstGeom>
          <a:ln>
            <a:prstDash val="dash"/>
            <a:headEnd type="none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28600" y="3352800"/>
            <a:ext cx="13135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dirty="0">
                <a:solidFill>
                  <a:schemeClr val="bg1"/>
                </a:solidFill>
                <a:latin typeface="Gill Sans"/>
                <a:cs typeface="Gill Sans"/>
              </a:rPr>
              <a:t>Disk</a:t>
            </a:r>
          </a:p>
        </p:txBody>
      </p:sp>
      <p:sp>
        <p:nvSpPr>
          <p:cNvPr id="4" name="Down Arrow 3"/>
          <p:cNvSpPr/>
          <p:nvPr/>
        </p:nvSpPr>
        <p:spPr bwMode="auto">
          <a:xfrm>
            <a:off x="3362325" y="2887398"/>
            <a:ext cx="514350" cy="1190122"/>
          </a:xfrm>
          <a:prstGeom prst="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9" name="Oval 18"/>
          <p:cNvSpPr/>
          <p:nvPr/>
        </p:nvSpPr>
        <p:spPr bwMode="auto">
          <a:xfrm>
            <a:off x="5791200" y="2057400"/>
            <a:ext cx="457200" cy="4572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20" name="Straight Arrow Connector 19"/>
          <p:cNvCxnSpPr>
            <a:stCxn id="10" idx="0"/>
          </p:cNvCxnSpPr>
          <p:nvPr/>
        </p:nvCxnSpPr>
        <p:spPr bwMode="auto">
          <a:xfrm flipV="1">
            <a:off x="5264436" y="2540766"/>
            <a:ext cx="593719" cy="1633313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609600" y="5710535"/>
            <a:ext cx="838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Immutable, indexed, persistent, key-value pairs</a:t>
            </a:r>
          </a:p>
        </p:txBody>
      </p:sp>
      <p:sp>
        <p:nvSpPr>
          <p:cNvPr id="24" name="TextBox 23"/>
          <p:cNvSpPr txBox="1"/>
          <p:nvPr/>
        </p:nvSpPr>
        <p:spPr>
          <a:xfrm rot="20555988">
            <a:off x="2079338" y="4494203"/>
            <a:ext cx="198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rgbClr val="FF0000"/>
                </a:solidFill>
                <a:latin typeface="Gill Sans"/>
                <a:cs typeface="Gill Sans"/>
              </a:rPr>
              <a:t>Compaction!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410200" y="1595735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i="1" dirty="0">
                <a:solidFill>
                  <a:schemeClr val="bg1"/>
                </a:solidFill>
                <a:latin typeface="Gill Sans"/>
                <a:cs typeface="Gill Sans"/>
              </a:rPr>
              <a:t>Merge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694513" y="3272135"/>
            <a:ext cx="19630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i="1" dirty="0">
                <a:solidFill>
                  <a:schemeClr val="bg1"/>
                </a:solidFill>
                <a:latin typeface="Gill Sans"/>
                <a:cs typeface="Gill Sans"/>
              </a:rPr>
              <a:t>Flush to disk</a:t>
            </a:r>
          </a:p>
        </p:txBody>
      </p:sp>
    </p:spTree>
    <p:extLst>
      <p:ext uri="{BB962C8B-B14F-4D97-AF65-F5344CB8AC3E}">
        <p14:creationId xmlns:p14="http://schemas.microsoft.com/office/powerpoint/2010/main" val="363085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Log Structured Merge Trees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2743200" y="1828800"/>
            <a:ext cx="1752600" cy="92746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Gill Sans" charset="0"/>
                <a:cs typeface="Gill Sans" charset="0"/>
              </a:rPr>
              <a:t>MemStore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8600" y="2800290"/>
            <a:ext cx="13135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dirty="0">
                <a:solidFill>
                  <a:schemeClr val="bg1"/>
                </a:solidFill>
                <a:latin typeface="Gill Sans"/>
                <a:cs typeface="Gill Sans"/>
              </a:rPr>
              <a:t>Memory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81000" y="2054131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Writes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391400" y="2050790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Reads</a:t>
            </a:r>
          </a:p>
        </p:txBody>
      </p:sp>
      <p:cxnSp>
        <p:nvCxnSpPr>
          <p:cNvPr id="3" name="Straight Arrow Connector 2"/>
          <p:cNvCxnSpPr>
            <a:stCxn id="9" idx="3"/>
            <a:endCxn id="6" idx="1"/>
          </p:cNvCxnSpPr>
          <p:nvPr/>
        </p:nvCxnSpPr>
        <p:spPr bwMode="auto">
          <a:xfrm>
            <a:off x="1600200" y="2284964"/>
            <a:ext cx="1143000" cy="7569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6" idx="3"/>
          </p:cNvCxnSpPr>
          <p:nvPr/>
        </p:nvCxnSpPr>
        <p:spPr bwMode="auto">
          <a:xfrm flipV="1">
            <a:off x="4495800" y="2288749"/>
            <a:ext cx="3048000" cy="3784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 bwMode="auto">
          <a:xfrm>
            <a:off x="3152774" y="4174079"/>
            <a:ext cx="4223324" cy="143989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Gill Sans" charset="0"/>
                <a:cs typeface="Gill Sans" charset="0"/>
              </a:rPr>
              <a:t>Store</a:t>
            </a:r>
          </a:p>
        </p:txBody>
      </p:sp>
      <p:cxnSp>
        <p:nvCxnSpPr>
          <p:cNvPr id="12" name="Straight Arrow Connector 11"/>
          <p:cNvCxnSpPr/>
          <p:nvPr/>
        </p:nvCxnSpPr>
        <p:spPr bwMode="auto">
          <a:xfrm>
            <a:off x="228600" y="3264022"/>
            <a:ext cx="8686800" cy="39924"/>
          </a:xfrm>
          <a:prstGeom prst="straightConnector1">
            <a:avLst/>
          </a:prstGeom>
          <a:ln>
            <a:prstDash val="dash"/>
            <a:headEnd type="none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28600" y="3352800"/>
            <a:ext cx="13135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dirty="0">
                <a:solidFill>
                  <a:schemeClr val="bg1"/>
                </a:solidFill>
                <a:latin typeface="Gill Sans"/>
                <a:cs typeface="Gill Sans"/>
              </a:rPr>
              <a:t>Disk</a:t>
            </a:r>
          </a:p>
        </p:txBody>
      </p:sp>
      <p:sp>
        <p:nvSpPr>
          <p:cNvPr id="4" name="Down Arrow 3"/>
          <p:cNvSpPr/>
          <p:nvPr/>
        </p:nvSpPr>
        <p:spPr bwMode="auto">
          <a:xfrm>
            <a:off x="3362325" y="2887398"/>
            <a:ext cx="514350" cy="1190122"/>
          </a:xfrm>
          <a:prstGeom prst="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9" name="Oval 18"/>
          <p:cNvSpPr/>
          <p:nvPr/>
        </p:nvSpPr>
        <p:spPr bwMode="auto">
          <a:xfrm>
            <a:off x="5791200" y="2057400"/>
            <a:ext cx="457200" cy="4572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20" name="Straight Arrow Connector 19"/>
          <p:cNvCxnSpPr>
            <a:stCxn id="10" idx="0"/>
          </p:cNvCxnSpPr>
          <p:nvPr/>
        </p:nvCxnSpPr>
        <p:spPr bwMode="auto">
          <a:xfrm flipV="1">
            <a:off x="5264436" y="2540766"/>
            <a:ext cx="593719" cy="1633313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0" y="4122003"/>
            <a:ext cx="15820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i="1">
                <a:solidFill>
                  <a:schemeClr val="bg1"/>
                </a:solidFill>
                <a:latin typeface="Gill Sans"/>
                <a:cs typeface="Gill Sans"/>
              </a:rPr>
              <a:t>Logging for persistence</a:t>
            </a:r>
            <a:endParaRPr lang="en-US" sz="2400" b="0" i="1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09600" y="5710535"/>
            <a:ext cx="838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Immutable, indexed, persistent, key-value pairs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410200" y="1595735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i="1" dirty="0">
                <a:solidFill>
                  <a:schemeClr val="bg1"/>
                </a:solidFill>
                <a:latin typeface="Gill Sans"/>
                <a:cs typeface="Gill Sans"/>
              </a:rPr>
              <a:t>Merge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0" y="62484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rgbClr val="FF0000"/>
                </a:solidFill>
                <a:latin typeface="Gill Sans"/>
                <a:cs typeface="Gill Sans"/>
              </a:rPr>
              <a:t>One final component</a:t>
            </a:r>
            <a:r>
              <a:rPr lang="mr-IN" sz="2400" b="0" dirty="0">
                <a:solidFill>
                  <a:srgbClr val="FF0000"/>
                </a:solidFill>
                <a:latin typeface="Gill Sans"/>
                <a:cs typeface="Gill Sans"/>
              </a:rPr>
              <a:t>…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1542114" y="4174804"/>
            <a:ext cx="1201086" cy="143989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400" b="0" dirty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WAL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23" name="Oval 22"/>
          <p:cNvSpPr/>
          <p:nvPr/>
        </p:nvSpPr>
        <p:spPr bwMode="auto">
          <a:xfrm>
            <a:off x="2003138" y="2133600"/>
            <a:ext cx="304800" cy="3048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6" name="Down Arrow 25"/>
          <p:cNvSpPr/>
          <p:nvPr/>
        </p:nvSpPr>
        <p:spPr bwMode="auto">
          <a:xfrm>
            <a:off x="1898363" y="2534234"/>
            <a:ext cx="514350" cy="1607169"/>
          </a:xfrm>
          <a:prstGeom prst="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694513" y="3272135"/>
            <a:ext cx="19630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i="1" dirty="0">
                <a:solidFill>
                  <a:schemeClr val="bg1"/>
                </a:solidFill>
                <a:latin typeface="Gill Sans"/>
                <a:cs typeface="Gill Sans"/>
              </a:rPr>
              <a:t>Flush to disk</a:t>
            </a:r>
          </a:p>
        </p:txBody>
      </p:sp>
    </p:spTree>
    <p:extLst>
      <p:ext uri="{BB962C8B-B14F-4D97-AF65-F5344CB8AC3E}">
        <p14:creationId xmlns:p14="http://schemas.microsoft.com/office/powerpoint/2010/main" val="1793662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21" grpId="0"/>
      <p:bldP spid="22" grpId="0" animBg="1"/>
      <p:bldP spid="23" grpId="0" animBg="1"/>
      <p:bldP spid="26" grpId="0" animBg="1"/>
      <p:bldP spid="27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Log Structured Merge Trees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2743200" y="1828800"/>
            <a:ext cx="1752600" cy="92746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Gill Sans" charset="0"/>
                <a:cs typeface="Gill Sans" charset="0"/>
              </a:rPr>
              <a:t>MemStore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8600" y="2800290"/>
            <a:ext cx="13135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dirty="0">
                <a:solidFill>
                  <a:schemeClr val="bg1"/>
                </a:solidFill>
                <a:latin typeface="Gill Sans"/>
                <a:cs typeface="Gill Sans"/>
              </a:rPr>
              <a:t>Memory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81000" y="2054131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Writes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391400" y="2050790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Reads</a:t>
            </a:r>
          </a:p>
        </p:txBody>
      </p:sp>
      <p:cxnSp>
        <p:nvCxnSpPr>
          <p:cNvPr id="3" name="Straight Arrow Connector 2"/>
          <p:cNvCxnSpPr>
            <a:stCxn id="9" idx="3"/>
            <a:endCxn id="6" idx="1"/>
          </p:cNvCxnSpPr>
          <p:nvPr/>
        </p:nvCxnSpPr>
        <p:spPr bwMode="auto">
          <a:xfrm>
            <a:off x="1600200" y="2284964"/>
            <a:ext cx="1143000" cy="7569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6" idx="3"/>
          </p:cNvCxnSpPr>
          <p:nvPr/>
        </p:nvCxnSpPr>
        <p:spPr bwMode="auto">
          <a:xfrm flipV="1">
            <a:off x="4495800" y="2288749"/>
            <a:ext cx="3048000" cy="3784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 bwMode="auto">
          <a:xfrm>
            <a:off x="3152774" y="4174079"/>
            <a:ext cx="2025077" cy="143989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Gill Sans" charset="0"/>
                <a:cs typeface="Gill Sans" charset="0"/>
              </a:rPr>
              <a:t>Store</a:t>
            </a:r>
          </a:p>
        </p:txBody>
      </p:sp>
      <p:cxnSp>
        <p:nvCxnSpPr>
          <p:cNvPr id="12" name="Straight Arrow Connector 11"/>
          <p:cNvCxnSpPr/>
          <p:nvPr/>
        </p:nvCxnSpPr>
        <p:spPr bwMode="auto">
          <a:xfrm>
            <a:off x="228600" y="3264022"/>
            <a:ext cx="8686800" cy="39924"/>
          </a:xfrm>
          <a:prstGeom prst="straightConnector1">
            <a:avLst/>
          </a:prstGeom>
          <a:ln>
            <a:prstDash val="dash"/>
            <a:headEnd type="none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28600" y="3352800"/>
            <a:ext cx="13135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dirty="0">
                <a:solidFill>
                  <a:schemeClr val="bg1"/>
                </a:solidFill>
                <a:latin typeface="Gill Sans"/>
                <a:cs typeface="Gill Sans"/>
              </a:rPr>
              <a:t>Disk</a:t>
            </a:r>
          </a:p>
        </p:txBody>
      </p:sp>
      <p:sp>
        <p:nvSpPr>
          <p:cNvPr id="17" name="Rectangle 16"/>
          <p:cNvSpPr/>
          <p:nvPr/>
        </p:nvSpPr>
        <p:spPr bwMode="auto">
          <a:xfrm>
            <a:off x="5343525" y="4174079"/>
            <a:ext cx="933450" cy="143989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Gill Sans" charset="0"/>
                <a:cs typeface="Gill Sans" charset="0"/>
              </a:rPr>
              <a:t>Store</a:t>
            </a:r>
          </a:p>
        </p:txBody>
      </p:sp>
      <p:sp>
        <p:nvSpPr>
          <p:cNvPr id="18" name="Rectangle 17"/>
          <p:cNvSpPr/>
          <p:nvPr/>
        </p:nvSpPr>
        <p:spPr bwMode="auto">
          <a:xfrm>
            <a:off x="6442648" y="4174079"/>
            <a:ext cx="933450" cy="143989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Gill Sans" charset="0"/>
                <a:cs typeface="Gill Sans" charset="0"/>
              </a:rPr>
              <a:t>Store</a:t>
            </a:r>
          </a:p>
        </p:txBody>
      </p:sp>
      <p:sp>
        <p:nvSpPr>
          <p:cNvPr id="4" name="Down Arrow 3"/>
          <p:cNvSpPr/>
          <p:nvPr/>
        </p:nvSpPr>
        <p:spPr bwMode="auto">
          <a:xfrm>
            <a:off x="3362325" y="2887398"/>
            <a:ext cx="514350" cy="1190122"/>
          </a:xfrm>
          <a:prstGeom prst="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9" name="Oval 18"/>
          <p:cNvSpPr/>
          <p:nvPr/>
        </p:nvSpPr>
        <p:spPr bwMode="auto">
          <a:xfrm>
            <a:off x="5791200" y="2057400"/>
            <a:ext cx="457200" cy="4572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20" name="Straight Arrow Connector 19"/>
          <p:cNvCxnSpPr>
            <a:stCxn id="10" idx="0"/>
          </p:cNvCxnSpPr>
          <p:nvPr/>
        </p:nvCxnSpPr>
        <p:spPr bwMode="auto">
          <a:xfrm flipV="1">
            <a:off x="4165313" y="2466097"/>
            <a:ext cx="1625887" cy="1707982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7" idx="0"/>
          </p:cNvCxnSpPr>
          <p:nvPr/>
        </p:nvCxnSpPr>
        <p:spPr bwMode="auto">
          <a:xfrm flipV="1">
            <a:off x="5810250" y="2538168"/>
            <a:ext cx="209550" cy="1635911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18" idx="0"/>
          </p:cNvCxnSpPr>
          <p:nvPr/>
        </p:nvCxnSpPr>
        <p:spPr bwMode="auto">
          <a:xfrm flipH="1" flipV="1">
            <a:off x="6185473" y="2538168"/>
            <a:ext cx="723900" cy="1635911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5410200" y="1595735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i="1" dirty="0">
                <a:solidFill>
                  <a:schemeClr val="bg1"/>
                </a:solidFill>
                <a:latin typeface="Gill Sans"/>
                <a:cs typeface="Gill Sans"/>
              </a:rPr>
              <a:t>Merge</a:t>
            </a:r>
          </a:p>
        </p:txBody>
      </p:sp>
      <p:cxnSp>
        <p:nvCxnSpPr>
          <p:cNvPr id="23" name="Straight Arrow Connector 22"/>
          <p:cNvCxnSpPr>
            <a:endCxn id="30" idx="1"/>
          </p:cNvCxnSpPr>
          <p:nvPr/>
        </p:nvCxnSpPr>
        <p:spPr bwMode="auto">
          <a:xfrm>
            <a:off x="1600200" y="2284964"/>
            <a:ext cx="1143000" cy="7569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0" y="4122003"/>
            <a:ext cx="15820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i="1">
                <a:solidFill>
                  <a:schemeClr val="bg1"/>
                </a:solidFill>
                <a:latin typeface="Gill Sans"/>
                <a:cs typeface="Gill Sans"/>
              </a:rPr>
              <a:t>Logging for persistence</a:t>
            </a:r>
            <a:endParaRPr lang="en-US" sz="2400" b="0" i="1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28" name="Rectangle 27"/>
          <p:cNvSpPr/>
          <p:nvPr/>
        </p:nvSpPr>
        <p:spPr bwMode="auto">
          <a:xfrm>
            <a:off x="1542114" y="4174804"/>
            <a:ext cx="1201086" cy="143989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400" b="0" dirty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WAL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29" name="Oval 28"/>
          <p:cNvSpPr/>
          <p:nvPr/>
        </p:nvSpPr>
        <p:spPr bwMode="auto">
          <a:xfrm>
            <a:off x="2003138" y="2133600"/>
            <a:ext cx="304800" cy="3048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0" name="Down Arrow 29"/>
          <p:cNvSpPr/>
          <p:nvPr/>
        </p:nvSpPr>
        <p:spPr bwMode="auto">
          <a:xfrm>
            <a:off x="1898363" y="2534234"/>
            <a:ext cx="514350" cy="1607169"/>
          </a:xfrm>
          <a:prstGeom prst="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542113" y="3581400"/>
            <a:ext cx="19630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i="1" dirty="0">
                <a:solidFill>
                  <a:schemeClr val="bg1"/>
                </a:solidFill>
                <a:latin typeface="Gill Sans"/>
                <a:cs typeface="Gill Sans"/>
              </a:rPr>
              <a:t>Flush to disk</a:t>
            </a:r>
          </a:p>
        </p:txBody>
      </p:sp>
      <p:sp>
        <p:nvSpPr>
          <p:cNvPr id="2" name="Circular Arrow 1"/>
          <p:cNvSpPr/>
          <p:nvPr/>
        </p:nvSpPr>
        <p:spPr bwMode="auto">
          <a:xfrm rot="10800000">
            <a:off x="4517630" y="4272455"/>
            <a:ext cx="2101539" cy="2356944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1382157"/>
              <a:gd name="adj5" fmla="val 12500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09600" y="5710535"/>
            <a:ext cx="838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Immutable, indexed, persistent, key-value pairs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867400" y="6248400"/>
            <a:ext cx="198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i="1" dirty="0">
                <a:solidFill>
                  <a:schemeClr val="bg1"/>
                </a:solidFill>
                <a:latin typeface="Gill Sans"/>
                <a:cs typeface="Gill Sans"/>
              </a:rPr>
              <a:t>Compaction!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0" y="1066800"/>
            <a:ext cx="9143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The complete picture</a:t>
            </a:r>
            <a:r>
              <a:rPr lang="mr-IN" sz="2400" b="0" dirty="0">
                <a:solidFill>
                  <a:schemeClr val="bg1"/>
                </a:solidFill>
                <a:latin typeface="Gill Sans"/>
                <a:cs typeface="Gill Sans"/>
              </a:rPr>
              <a:t>…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455793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Log Structured Merge Trees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0" y="1066800"/>
            <a:ext cx="9143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The complete picture</a:t>
            </a:r>
            <a:r>
              <a:rPr lang="mr-IN" sz="2400" b="0" dirty="0">
                <a:solidFill>
                  <a:schemeClr val="bg1"/>
                </a:solidFill>
                <a:latin typeface="Gill Sans"/>
                <a:cs typeface="Gill Sans"/>
              </a:rPr>
              <a:t>…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0" y="32004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Okay, now how do we build a distributed version?</a:t>
            </a:r>
          </a:p>
        </p:txBody>
      </p:sp>
    </p:spTree>
    <p:extLst>
      <p:ext uri="{BB962C8B-B14F-4D97-AF65-F5344CB8AC3E}">
        <p14:creationId xmlns:p14="http://schemas.microsoft.com/office/powerpoint/2010/main" val="1676447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sz="3600" b="0" dirty="0" err="1">
                <a:solidFill>
                  <a:srgbClr val="000000"/>
                </a:solidFill>
                <a:latin typeface="Gill Sans"/>
                <a:cs typeface="Gill Sans"/>
              </a:rPr>
              <a:t>Bigtable</a:t>
            </a:r>
            <a:r>
              <a:rPr lang="en-US" sz="3600" b="0" dirty="0">
                <a:solidFill>
                  <a:srgbClr val="000000"/>
                </a:solidFill>
                <a:latin typeface="Gill Sans"/>
                <a:cs typeface="Gill Sans"/>
              </a:rPr>
              <a:t> building blocks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0" y="21336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GFS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6625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err="1">
                <a:solidFill>
                  <a:srgbClr val="000000"/>
                </a:solidFill>
                <a:latin typeface="Gill Sans"/>
                <a:cs typeface="Gill Sans"/>
              </a:rPr>
              <a:t>SSTable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31959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Tablet</a:t>
            </a:r>
          </a:p>
        </p:txBody>
      </p:sp>
      <p:sp>
        <p:nvSpPr>
          <p:cNvPr id="11" name="TextBox 10"/>
          <p:cNvSpPr txBox="1"/>
          <p:nvPr/>
        </p:nvSpPr>
        <p:spPr>
          <a:xfrm rot="221788">
            <a:off x="4509720" y="1858146"/>
            <a:ext cx="9252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>
                <a:solidFill>
                  <a:srgbClr val="FF0000"/>
                </a:solidFill>
                <a:latin typeface="Gill Sans"/>
                <a:cs typeface="Gill Sans"/>
              </a:rPr>
              <a:t>HDFS</a:t>
            </a:r>
          </a:p>
        </p:txBody>
      </p:sp>
      <p:sp>
        <p:nvSpPr>
          <p:cNvPr id="12" name="TextBox 11"/>
          <p:cNvSpPr txBox="1"/>
          <p:nvPr/>
        </p:nvSpPr>
        <p:spPr>
          <a:xfrm rot="21246216">
            <a:off x="4591527" y="4565303"/>
            <a:ext cx="1582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>
                <a:solidFill>
                  <a:srgbClr val="FF0000"/>
                </a:solidFill>
                <a:latin typeface="Gill Sans"/>
                <a:cs typeface="Gill Sans"/>
              </a:rPr>
              <a:t>Zookeeper</a:t>
            </a:r>
          </a:p>
        </p:txBody>
      </p:sp>
      <p:sp>
        <p:nvSpPr>
          <p:cNvPr id="13" name="TextBox 12"/>
          <p:cNvSpPr txBox="1"/>
          <p:nvPr/>
        </p:nvSpPr>
        <p:spPr>
          <a:xfrm rot="21096275">
            <a:off x="3305824" y="2603992"/>
            <a:ext cx="8358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err="1">
                <a:solidFill>
                  <a:srgbClr val="FF0000"/>
                </a:solidFill>
                <a:latin typeface="Gill Sans"/>
                <a:cs typeface="Gill Sans"/>
              </a:rPr>
              <a:t>HFile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14" name="TextBox 13"/>
          <p:cNvSpPr txBox="1"/>
          <p:nvPr/>
        </p:nvSpPr>
        <p:spPr>
          <a:xfrm rot="21432184">
            <a:off x="1081749" y="463450"/>
            <a:ext cx="13773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0" dirty="0" err="1">
                <a:solidFill>
                  <a:srgbClr val="FF0000"/>
                </a:solidFill>
                <a:latin typeface="Gill Sans"/>
                <a:cs typeface="Gill Sans"/>
              </a:rPr>
              <a:t>HBase</a:t>
            </a:r>
            <a:endParaRPr lang="en-US" sz="36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0" y="37293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Tablet Server</a:t>
            </a:r>
          </a:p>
        </p:txBody>
      </p:sp>
      <p:sp>
        <p:nvSpPr>
          <p:cNvPr id="16" name="TextBox 15"/>
          <p:cNvSpPr txBox="1"/>
          <p:nvPr/>
        </p:nvSpPr>
        <p:spPr>
          <a:xfrm rot="247099">
            <a:off x="4980505" y="3138574"/>
            <a:ext cx="10406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>
                <a:solidFill>
                  <a:srgbClr val="FF0000"/>
                </a:solidFill>
                <a:latin typeface="Gill Sans"/>
                <a:cs typeface="Gill Sans"/>
              </a:rPr>
              <a:t>Region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0" y="42627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Chubby</a:t>
            </a:r>
          </a:p>
        </p:txBody>
      </p:sp>
      <p:sp>
        <p:nvSpPr>
          <p:cNvPr id="18" name="TextBox 17"/>
          <p:cNvSpPr txBox="1"/>
          <p:nvPr/>
        </p:nvSpPr>
        <p:spPr>
          <a:xfrm rot="21423911">
            <a:off x="1822300" y="3521431"/>
            <a:ext cx="2061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>
                <a:solidFill>
                  <a:srgbClr val="FF0000"/>
                </a:solidFill>
                <a:latin typeface="Gill Sans"/>
                <a:cs typeface="Gill Sans"/>
              </a:rPr>
              <a:t>Regions Server</a:t>
            </a:r>
          </a:p>
        </p:txBody>
      </p:sp>
    </p:spTree>
    <p:extLst>
      <p:ext uri="{BB962C8B-B14F-4D97-AF65-F5344CB8AC3E}">
        <p14:creationId xmlns:p14="http://schemas.microsoft.com/office/powerpoint/2010/main" val="34992965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6" grpId="0"/>
      <p:bldP spid="7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err="1">
                <a:solidFill>
                  <a:srgbClr val="000000"/>
                </a:solidFill>
                <a:latin typeface="Gill Sans"/>
                <a:cs typeface="Gill Sans"/>
              </a:rPr>
              <a:t>SSTable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0" y="234309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Persistent, ordered immutable map from keys to values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0" y="272409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Stored in GFS: replication “for free”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340989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Supported operations: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379089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Look up value associated with key</a:t>
            </a:r>
          </a:p>
          <a:p>
            <a:pPr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Iterate key/value pairs within a key range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 rot="406328">
            <a:off x="4758987" y="284551"/>
            <a:ext cx="16764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err="1">
                <a:solidFill>
                  <a:srgbClr val="FF0000"/>
                </a:solidFill>
                <a:latin typeface="Gill Sans"/>
                <a:cs typeface="Gill Sans"/>
              </a:rPr>
              <a:t>HFile</a:t>
            </a:r>
            <a:endParaRPr lang="en-US" sz="3600" b="0" kern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469238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6" grpId="0"/>
      <p:bldP spid="7" grpId="0"/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sz="3600" b="0" dirty="0">
                <a:solidFill>
                  <a:srgbClr val="000000"/>
                </a:solidFill>
                <a:latin typeface="Gill Sans"/>
                <a:cs typeface="Gill Sans"/>
              </a:rPr>
              <a:t>What do </a:t>
            </a:r>
            <a:r>
              <a:rPr lang="en-US" sz="3600" b="0" dirty="0" err="1">
                <a:solidFill>
                  <a:srgbClr val="000000"/>
                </a:solidFill>
                <a:latin typeface="Gill Sans"/>
                <a:cs typeface="Gill Sans"/>
              </a:rPr>
              <a:t>RDBMSes</a:t>
            </a:r>
            <a:r>
              <a:rPr lang="en-US" sz="3600" b="0" dirty="0">
                <a:solidFill>
                  <a:srgbClr val="000000"/>
                </a:solidFill>
                <a:latin typeface="Gill Sans"/>
                <a:cs typeface="Gill Sans"/>
              </a:rPr>
              <a:t> provide?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0" y="22860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Relational model with schemas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8149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Powerful, flexible query language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33483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Transactional semantics: ACID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38862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Rich ecosystem, lots of tool support</a:t>
            </a:r>
          </a:p>
        </p:txBody>
      </p:sp>
    </p:spTree>
    <p:extLst>
      <p:ext uri="{BB962C8B-B14F-4D97-AF65-F5344CB8AC3E}">
        <p14:creationId xmlns:p14="http://schemas.microsoft.com/office/powerpoint/2010/main" val="429511654"/>
      </p:ext>
    </p:extLst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Tablet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0" y="15240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Dynamically partitioned range of rows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0" y="190500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Comprised of multiple </a:t>
            </a: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SSTables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 rot="21112006">
            <a:off x="2861013" y="172565"/>
            <a:ext cx="16764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FF0000"/>
                </a:solidFill>
                <a:latin typeface="Gill Sans"/>
                <a:cs typeface="Gill Sans"/>
              </a:rPr>
              <a:t>Region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2248121" y="4724930"/>
            <a:ext cx="933450" cy="143989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Gill Sans" charset="0"/>
                <a:cs typeface="Gill Sans" charset="0"/>
              </a:rPr>
              <a:t>SSTable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2895600" y="2895600"/>
            <a:ext cx="3057524" cy="92746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Gill Sans" charset="0"/>
                <a:cs typeface="Gill Sans" charset="0"/>
              </a:rPr>
              <a:t>Tablet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b="0" dirty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aardvark - base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3383066" y="4724930"/>
            <a:ext cx="933450" cy="143989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Gill Sans" charset="0"/>
                <a:cs typeface="Gill Sans" charset="0"/>
              </a:rPr>
              <a:t>SSTable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4518011" y="4724930"/>
            <a:ext cx="933450" cy="143989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Gill Sans" charset="0"/>
                <a:cs typeface="Gill Sans" charset="0"/>
              </a:rPr>
              <a:t>SSTable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5668684" y="4692273"/>
            <a:ext cx="933450" cy="143989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Gill Sans" charset="0"/>
                <a:cs typeface="Gill Sans" charset="0"/>
              </a:rPr>
              <a:t>SSTable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16" name="Straight Arrow Connector 15"/>
          <p:cNvCxnSpPr/>
          <p:nvPr/>
        </p:nvCxnSpPr>
        <p:spPr bwMode="auto">
          <a:xfrm flipH="1">
            <a:off x="2819400" y="3952869"/>
            <a:ext cx="362171" cy="695861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 bwMode="auto">
          <a:xfrm flipH="1">
            <a:off x="3830963" y="3962931"/>
            <a:ext cx="233362" cy="713013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 bwMode="auto">
          <a:xfrm>
            <a:off x="5791200" y="3925655"/>
            <a:ext cx="362171" cy="695861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 bwMode="auto">
          <a:xfrm>
            <a:off x="4791765" y="3920212"/>
            <a:ext cx="233362" cy="713013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9460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8" grpId="0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Tablet Server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 rot="21112006">
            <a:off x="1024610" y="200541"/>
            <a:ext cx="288374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FF0000"/>
                </a:solidFill>
                <a:latin typeface="Gill Sans"/>
                <a:cs typeface="Gill Sans"/>
              </a:rPr>
              <a:t>Region Server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2743200" y="1828800"/>
            <a:ext cx="1752600" cy="92746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Gill Sans" charset="0"/>
                <a:cs typeface="Gill Sans" charset="0"/>
              </a:rPr>
              <a:t>MemStore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8600" y="2800290"/>
            <a:ext cx="13135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dirty="0">
                <a:solidFill>
                  <a:schemeClr val="bg1"/>
                </a:solidFill>
                <a:latin typeface="Gill Sans"/>
                <a:cs typeface="Gill Sans"/>
              </a:rPr>
              <a:t>Memory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81000" y="2054131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Writes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391400" y="2050790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Reads</a:t>
            </a:r>
          </a:p>
        </p:txBody>
      </p:sp>
      <p:cxnSp>
        <p:nvCxnSpPr>
          <p:cNvPr id="11" name="Straight Arrow Connector 10"/>
          <p:cNvCxnSpPr>
            <a:stCxn id="16" idx="3"/>
            <a:endCxn id="11" idx="1"/>
          </p:cNvCxnSpPr>
          <p:nvPr/>
        </p:nvCxnSpPr>
        <p:spPr bwMode="auto">
          <a:xfrm>
            <a:off x="1600200" y="2284964"/>
            <a:ext cx="1143000" cy="7569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11" idx="3"/>
          </p:cNvCxnSpPr>
          <p:nvPr/>
        </p:nvCxnSpPr>
        <p:spPr bwMode="auto">
          <a:xfrm flipV="1">
            <a:off x="4495800" y="2288749"/>
            <a:ext cx="3048000" cy="3784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 bwMode="auto">
          <a:xfrm>
            <a:off x="3152774" y="4174079"/>
            <a:ext cx="2025077" cy="143989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Gill Sans" charset="0"/>
                <a:cs typeface="Gill Sans" charset="0"/>
              </a:rPr>
              <a:t>SSTable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16" name="Straight Arrow Connector 15"/>
          <p:cNvCxnSpPr/>
          <p:nvPr/>
        </p:nvCxnSpPr>
        <p:spPr bwMode="auto">
          <a:xfrm>
            <a:off x="228600" y="3264022"/>
            <a:ext cx="8686800" cy="39924"/>
          </a:xfrm>
          <a:prstGeom prst="straightConnector1">
            <a:avLst/>
          </a:prstGeom>
          <a:ln>
            <a:prstDash val="dash"/>
            <a:headEnd type="none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228600" y="3352800"/>
            <a:ext cx="13135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dirty="0">
                <a:solidFill>
                  <a:schemeClr val="bg1"/>
                </a:solidFill>
                <a:latin typeface="Gill Sans"/>
                <a:cs typeface="Gill Sans"/>
              </a:rPr>
              <a:t>Disk</a:t>
            </a:r>
          </a:p>
        </p:txBody>
      </p:sp>
      <p:sp>
        <p:nvSpPr>
          <p:cNvPr id="18" name="Rectangle 17"/>
          <p:cNvSpPr/>
          <p:nvPr/>
        </p:nvSpPr>
        <p:spPr bwMode="auto">
          <a:xfrm>
            <a:off x="5343525" y="4174079"/>
            <a:ext cx="933450" cy="143989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Gill Sans" charset="0"/>
                <a:cs typeface="Gill Sans" charset="0"/>
              </a:rPr>
              <a:t>SSTable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6442648" y="4174079"/>
            <a:ext cx="933450" cy="143989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Gill Sans" charset="0"/>
                <a:cs typeface="Gill Sans" charset="0"/>
              </a:rPr>
              <a:t>SSTable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20" name="Down Arrow 19"/>
          <p:cNvSpPr/>
          <p:nvPr/>
        </p:nvSpPr>
        <p:spPr bwMode="auto">
          <a:xfrm>
            <a:off x="3362325" y="2887398"/>
            <a:ext cx="514350" cy="1190122"/>
          </a:xfrm>
          <a:prstGeom prst="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1" name="Oval 20"/>
          <p:cNvSpPr/>
          <p:nvPr/>
        </p:nvSpPr>
        <p:spPr bwMode="auto">
          <a:xfrm>
            <a:off x="5791200" y="2057400"/>
            <a:ext cx="457200" cy="4572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22" name="Straight Arrow Connector 21"/>
          <p:cNvCxnSpPr>
            <a:stCxn id="17" idx="0"/>
          </p:cNvCxnSpPr>
          <p:nvPr/>
        </p:nvCxnSpPr>
        <p:spPr bwMode="auto">
          <a:xfrm flipV="1">
            <a:off x="4165313" y="2466097"/>
            <a:ext cx="1625887" cy="1707982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24" idx="0"/>
          </p:cNvCxnSpPr>
          <p:nvPr/>
        </p:nvCxnSpPr>
        <p:spPr bwMode="auto">
          <a:xfrm flipV="1">
            <a:off x="5810250" y="2538168"/>
            <a:ext cx="209550" cy="1635911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25" idx="0"/>
          </p:cNvCxnSpPr>
          <p:nvPr/>
        </p:nvCxnSpPr>
        <p:spPr bwMode="auto">
          <a:xfrm flipH="1" flipV="1">
            <a:off x="6185473" y="2538168"/>
            <a:ext cx="723900" cy="1635911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 bwMode="auto">
          <a:xfrm>
            <a:off x="1600200" y="2284964"/>
            <a:ext cx="1143000" cy="7569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0" y="4122003"/>
            <a:ext cx="15820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i="1">
                <a:solidFill>
                  <a:schemeClr val="bg1"/>
                </a:solidFill>
                <a:latin typeface="Gill Sans"/>
                <a:cs typeface="Gill Sans"/>
              </a:rPr>
              <a:t>Logging for persistence</a:t>
            </a:r>
            <a:endParaRPr lang="en-US" sz="2400" b="0" i="1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27" name="Rectangle 26"/>
          <p:cNvSpPr/>
          <p:nvPr/>
        </p:nvSpPr>
        <p:spPr bwMode="auto">
          <a:xfrm>
            <a:off x="1542114" y="4174804"/>
            <a:ext cx="1201086" cy="143989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400" b="0" dirty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WAL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28" name="Oval 27"/>
          <p:cNvSpPr/>
          <p:nvPr/>
        </p:nvSpPr>
        <p:spPr bwMode="auto">
          <a:xfrm>
            <a:off x="2003138" y="2133600"/>
            <a:ext cx="304800" cy="3048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9" name="Down Arrow 28"/>
          <p:cNvSpPr/>
          <p:nvPr/>
        </p:nvSpPr>
        <p:spPr bwMode="auto">
          <a:xfrm>
            <a:off x="1898363" y="2534234"/>
            <a:ext cx="514350" cy="1607169"/>
          </a:xfrm>
          <a:prstGeom prst="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542113" y="3581400"/>
            <a:ext cx="19630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i="1" dirty="0">
                <a:solidFill>
                  <a:schemeClr val="bg1"/>
                </a:solidFill>
                <a:latin typeface="Gill Sans"/>
                <a:cs typeface="Gill Sans"/>
              </a:rPr>
              <a:t>Flush to disk</a:t>
            </a:r>
          </a:p>
        </p:txBody>
      </p:sp>
      <p:sp>
        <p:nvSpPr>
          <p:cNvPr id="31" name="Circular Arrow 30"/>
          <p:cNvSpPr/>
          <p:nvPr/>
        </p:nvSpPr>
        <p:spPr bwMode="auto">
          <a:xfrm rot="10800000">
            <a:off x="4517630" y="4272455"/>
            <a:ext cx="2101539" cy="2356944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1382157"/>
              <a:gd name="adj5" fmla="val 12500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09600" y="5710535"/>
            <a:ext cx="838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Immutable, indexed, persistent, key-value pairs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5867400" y="6248400"/>
            <a:ext cx="198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i="1" dirty="0">
                <a:solidFill>
                  <a:schemeClr val="bg1"/>
                </a:solidFill>
                <a:latin typeface="Gill Sans"/>
                <a:cs typeface="Gill Sans"/>
              </a:rPr>
              <a:t>Compaction!</a:t>
            </a:r>
          </a:p>
        </p:txBody>
      </p:sp>
    </p:spTree>
    <p:extLst>
      <p:ext uri="{BB962C8B-B14F-4D97-AF65-F5344CB8AC3E}">
        <p14:creationId xmlns:p14="http://schemas.microsoft.com/office/powerpoint/2010/main" val="1720126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Table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0" y="15240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Comprised of multiple tablets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0" y="190500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SSTables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can be shared between tablets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735277" y="4724930"/>
            <a:ext cx="933450" cy="143989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Gill Sans" charset="0"/>
                <a:cs typeface="Gill Sans" charset="0"/>
              </a:rPr>
              <a:t>SSTable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1382756" y="2895600"/>
            <a:ext cx="3057524" cy="92746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Gill Sans" charset="0"/>
                <a:cs typeface="Gill Sans" charset="0"/>
              </a:rPr>
              <a:t>Tablet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b="0" dirty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aardvark - base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1870222" y="4724930"/>
            <a:ext cx="933450" cy="143989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Gill Sans" charset="0"/>
                <a:cs typeface="Gill Sans" charset="0"/>
              </a:rPr>
              <a:t>SSTable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3005167" y="4724930"/>
            <a:ext cx="933450" cy="143989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Gill Sans" charset="0"/>
                <a:cs typeface="Gill Sans" charset="0"/>
              </a:rPr>
              <a:t>SSTable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4155840" y="4692273"/>
            <a:ext cx="933450" cy="143989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Gill Sans" charset="0"/>
                <a:cs typeface="Gill Sans" charset="0"/>
              </a:rPr>
              <a:t>SSTable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16" name="Straight Arrow Connector 15"/>
          <p:cNvCxnSpPr/>
          <p:nvPr/>
        </p:nvCxnSpPr>
        <p:spPr bwMode="auto">
          <a:xfrm flipH="1">
            <a:off x="1306556" y="3952869"/>
            <a:ext cx="362171" cy="695861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 bwMode="auto">
          <a:xfrm flipH="1">
            <a:off x="2318119" y="3962931"/>
            <a:ext cx="233362" cy="713013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 bwMode="auto">
          <a:xfrm>
            <a:off x="4278356" y="3925655"/>
            <a:ext cx="362171" cy="695861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 bwMode="auto">
          <a:xfrm>
            <a:off x="3278921" y="3920212"/>
            <a:ext cx="233362" cy="713013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 bwMode="auto">
          <a:xfrm>
            <a:off x="5154877" y="2895599"/>
            <a:ext cx="3057524" cy="92746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Gill Sans" charset="0"/>
                <a:cs typeface="Gill Sans" charset="0"/>
              </a:rPr>
              <a:t>Tablet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b="0" dirty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basic - database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6145477" y="4708601"/>
            <a:ext cx="933450" cy="143989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Gill Sans" charset="0"/>
                <a:cs typeface="Gill Sans" charset="0"/>
              </a:rPr>
              <a:t>SSTable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20" name="Rectangle 19"/>
          <p:cNvSpPr/>
          <p:nvPr/>
        </p:nvSpPr>
        <p:spPr bwMode="auto">
          <a:xfrm>
            <a:off x="7296150" y="4675944"/>
            <a:ext cx="933450" cy="143989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Gill Sans" charset="0"/>
                <a:cs typeface="Gill Sans" charset="0"/>
              </a:rPr>
              <a:t>SSTable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21" name="Straight Arrow Connector 20"/>
          <p:cNvCxnSpPr/>
          <p:nvPr/>
        </p:nvCxnSpPr>
        <p:spPr bwMode="auto">
          <a:xfrm flipH="1">
            <a:off x="4850077" y="3920212"/>
            <a:ext cx="1295400" cy="661849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 bwMode="auto">
          <a:xfrm>
            <a:off x="6612202" y="3927010"/>
            <a:ext cx="0" cy="748934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 bwMode="auto">
          <a:xfrm>
            <a:off x="7364677" y="3920212"/>
            <a:ext cx="398198" cy="701304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8445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Tablet to Tablet Server Assignment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0" y="22053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Each tablet is assigned to one tablet server at a time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0" y="2586335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Exclusively handles read and write requests to that tablet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355782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What happens when a tablet grow too big?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589222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rgbClr val="FF0000"/>
                </a:solidFill>
                <a:latin typeface="Gill Sans"/>
                <a:cs typeface="Gill Sans"/>
              </a:rPr>
              <a:t>We need a lock service!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 rot="21112006">
            <a:off x="268682" y="115136"/>
            <a:ext cx="16764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FF0000"/>
                </a:solidFill>
                <a:latin typeface="Gill Sans"/>
                <a:cs typeface="Gill Sans"/>
              </a:rPr>
              <a:t>Region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3505200" y="76200"/>
            <a:ext cx="288374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>
                <a:solidFill>
                  <a:srgbClr val="FF0000"/>
                </a:solidFill>
                <a:latin typeface="Gill Sans"/>
                <a:cs typeface="Gill Sans"/>
              </a:rPr>
              <a:t>Region Server</a:t>
            </a:r>
            <a:endParaRPr lang="en-US" sz="3600" b="0" kern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39579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What happens </a:t>
            </a:r>
            <a:r>
              <a:rPr lang="en-US" sz="2400" b="0" kern="0">
                <a:solidFill>
                  <a:srgbClr val="000000"/>
                </a:solidFill>
                <a:latin typeface="Gill Sans"/>
                <a:cs typeface="Gill Sans"/>
              </a:rPr>
              <a:t>when a tablet server fails?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768572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6" grpId="0"/>
      <p:bldP spid="11" grpId="0"/>
      <p:bldP spid="8" grpId="0"/>
      <p:bldP spid="9" grpId="0"/>
      <p:bldP spid="10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sz="3600" b="0" dirty="0" err="1">
                <a:solidFill>
                  <a:srgbClr val="000000"/>
                </a:solidFill>
                <a:latin typeface="Gill Sans"/>
                <a:cs typeface="Gill Sans"/>
              </a:rPr>
              <a:t>Bigtable</a:t>
            </a:r>
            <a:r>
              <a:rPr lang="en-US" sz="3600" b="0" dirty="0">
                <a:solidFill>
                  <a:srgbClr val="000000"/>
                </a:solidFill>
                <a:latin typeface="Gill Sans"/>
                <a:cs typeface="Gill Sans"/>
              </a:rPr>
              <a:t> building blocks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0" y="21336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GFS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6625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err="1">
                <a:solidFill>
                  <a:srgbClr val="000000"/>
                </a:solidFill>
                <a:latin typeface="Gill Sans"/>
                <a:cs typeface="Gill Sans"/>
              </a:rPr>
              <a:t>SSTable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31959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Tablet</a:t>
            </a:r>
          </a:p>
        </p:txBody>
      </p:sp>
      <p:sp>
        <p:nvSpPr>
          <p:cNvPr id="11" name="TextBox 10"/>
          <p:cNvSpPr txBox="1"/>
          <p:nvPr/>
        </p:nvSpPr>
        <p:spPr>
          <a:xfrm rot="221788">
            <a:off x="4509720" y="1858146"/>
            <a:ext cx="9252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>
                <a:solidFill>
                  <a:srgbClr val="FF0000"/>
                </a:solidFill>
                <a:latin typeface="Gill Sans"/>
                <a:cs typeface="Gill Sans"/>
              </a:rPr>
              <a:t>HDFS</a:t>
            </a:r>
          </a:p>
        </p:txBody>
      </p:sp>
      <p:sp>
        <p:nvSpPr>
          <p:cNvPr id="12" name="TextBox 11"/>
          <p:cNvSpPr txBox="1"/>
          <p:nvPr/>
        </p:nvSpPr>
        <p:spPr>
          <a:xfrm rot="21246216">
            <a:off x="4591527" y="4565303"/>
            <a:ext cx="1582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>
                <a:solidFill>
                  <a:srgbClr val="FF0000"/>
                </a:solidFill>
                <a:latin typeface="Gill Sans"/>
                <a:cs typeface="Gill Sans"/>
              </a:rPr>
              <a:t>Zookeeper</a:t>
            </a:r>
          </a:p>
        </p:txBody>
      </p:sp>
      <p:sp>
        <p:nvSpPr>
          <p:cNvPr id="13" name="TextBox 12"/>
          <p:cNvSpPr txBox="1"/>
          <p:nvPr/>
        </p:nvSpPr>
        <p:spPr>
          <a:xfrm rot="21096275">
            <a:off x="3305824" y="2603992"/>
            <a:ext cx="8358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err="1">
                <a:solidFill>
                  <a:srgbClr val="FF0000"/>
                </a:solidFill>
                <a:latin typeface="Gill Sans"/>
                <a:cs typeface="Gill Sans"/>
              </a:rPr>
              <a:t>HFile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14" name="TextBox 13"/>
          <p:cNvSpPr txBox="1"/>
          <p:nvPr/>
        </p:nvSpPr>
        <p:spPr>
          <a:xfrm rot="21432184">
            <a:off x="1081749" y="463450"/>
            <a:ext cx="13773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0" dirty="0" err="1">
                <a:solidFill>
                  <a:srgbClr val="FF0000"/>
                </a:solidFill>
                <a:latin typeface="Gill Sans"/>
                <a:cs typeface="Gill Sans"/>
              </a:rPr>
              <a:t>HBase</a:t>
            </a:r>
            <a:endParaRPr lang="en-US" sz="36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0" y="37293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Tablet Server</a:t>
            </a:r>
          </a:p>
        </p:txBody>
      </p:sp>
      <p:sp>
        <p:nvSpPr>
          <p:cNvPr id="16" name="TextBox 15"/>
          <p:cNvSpPr txBox="1"/>
          <p:nvPr/>
        </p:nvSpPr>
        <p:spPr>
          <a:xfrm rot="247099">
            <a:off x="4980505" y="3138574"/>
            <a:ext cx="10406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>
                <a:solidFill>
                  <a:srgbClr val="FF0000"/>
                </a:solidFill>
                <a:latin typeface="Gill Sans"/>
                <a:cs typeface="Gill Sans"/>
              </a:rPr>
              <a:t>Region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0" y="42627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Chubby</a:t>
            </a:r>
          </a:p>
        </p:txBody>
      </p:sp>
      <p:sp>
        <p:nvSpPr>
          <p:cNvPr id="18" name="TextBox 17"/>
          <p:cNvSpPr txBox="1"/>
          <p:nvPr/>
        </p:nvSpPr>
        <p:spPr>
          <a:xfrm rot="21423911">
            <a:off x="1822300" y="3521431"/>
            <a:ext cx="2061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>
                <a:solidFill>
                  <a:srgbClr val="FF0000"/>
                </a:solidFill>
                <a:latin typeface="Gill Sans"/>
                <a:cs typeface="Gill Sans"/>
              </a:rPr>
              <a:t>Regions Server</a:t>
            </a:r>
          </a:p>
        </p:txBody>
      </p:sp>
    </p:spTree>
    <p:extLst>
      <p:ext uri="{BB962C8B-B14F-4D97-AF65-F5344CB8AC3E}">
        <p14:creationId xmlns:p14="http://schemas.microsoft.com/office/powerpoint/2010/main" val="746682283"/>
      </p:ext>
    </p:extLst>
  </p:cSld>
  <p:clrMapOvr>
    <a:masterClrMapping/>
  </p:clrMapOvr>
  <p:transition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sz="3600" b="0" dirty="0">
                <a:solidFill>
                  <a:srgbClr val="000000"/>
                </a:solidFill>
                <a:latin typeface="Gill Sans"/>
                <a:cs typeface="Gill Sans"/>
              </a:rPr>
              <a:t>Architecture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0" y="22098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Client library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31959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err="1">
                <a:solidFill>
                  <a:srgbClr val="000000"/>
                </a:solidFill>
                <a:latin typeface="Gill Sans"/>
                <a:cs typeface="Gill Sans"/>
              </a:rPr>
              <a:t>Bigtable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 master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37293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Tablet servers</a:t>
            </a:r>
          </a:p>
        </p:txBody>
      </p:sp>
      <p:sp>
        <p:nvSpPr>
          <p:cNvPr id="13" name="TextBox 12"/>
          <p:cNvSpPr txBox="1"/>
          <p:nvPr/>
        </p:nvSpPr>
        <p:spPr>
          <a:xfrm rot="21362178">
            <a:off x="5495862" y="3152541"/>
            <a:ext cx="12715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err="1">
                <a:solidFill>
                  <a:srgbClr val="FF0000"/>
                </a:solidFill>
                <a:latin typeface="Gill Sans"/>
                <a:cs typeface="Gill Sans"/>
              </a:rPr>
              <a:t>HMaster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18" name="TextBox 17"/>
          <p:cNvSpPr txBox="1"/>
          <p:nvPr/>
        </p:nvSpPr>
        <p:spPr>
          <a:xfrm rot="21423911">
            <a:off x="1762989" y="4054831"/>
            <a:ext cx="21799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>
                <a:solidFill>
                  <a:srgbClr val="FF0000"/>
                </a:solidFill>
                <a:latin typeface="Gill Sans"/>
                <a:cs typeface="Gill Sans"/>
              </a:rPr>
              <a:t>Regions Servers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84430621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6" grpId="0"/>
      <p:bldP spid="7" grpId="0"/>
      <p:bldP spid="13" grpId="0"/>
      <p:bldP spid="18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err="1">
                <a:solidFill>
                  <a:srgbClr val="000000"/>
                </a:solidFill>
                <a:latin typeface="Gill Sans"/>
                <a:cs typeface="Gill Sans"/>
              </a:rPr>
              <a:t>Bigtable</a:t>
            </a: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 Master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0" y="19050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Roles and responsibilities: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0" y="2286000"/>
            <a:ext cx="91440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Assigns tablets to tablet servers</a:t>
            </a:r>
          </a:p>
          <a:p>
            <a:pPr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Detects addition and removal of tablet servers</a:t>
            </a:r>
          </a:p>
          <a:p>
            <a:pPr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Balances tablet server load</a:t>
            </a:r>
          </a:p>
          <a:p>
            <a:pPr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Handles garbage collection</a:t>
            </a:r>
          </a:p>
          <a:p>
            <a:pPr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Handles schema changes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416593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Tablet structure changes: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4546937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Table creation/deletion (master initiated)</a:t>
            </a:r>
          </a:p>
          <a:p>
            <a:pPr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Tablet merging (master initiated)</a:t>
            </a:r>
          </a:p>
          <a:p>
            <a:pPr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Tablet splitting (tablet server initiated)</a:t>
            </a:r>
          </a:p>
        </p:txBody>
      </p:sp>
    </p:spTree>
    <p:extLst>
      <p:ext uri="{BB962C8B-B14F-4D97-AF65-F5344CB8AC3E}">
        <p14:creationId xmlns:p14="http://schemas.microsoft.com/office/powerpoint/2010/main" val="2055239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Compactions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0" y="19050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Minor compaction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0" y="228600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Converts the </a:t>
            </a: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memtable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into an </a:t>
            </a: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SSTable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  <a:p>
            <a:pPr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Reduces memory usage and log traffic on restart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32766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Merging compaction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365760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Reads a few </a:t>
            </a: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SSTables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and the </a:t>
            </a: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memtable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, and writes out a new </a:t>
            </a: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SSTable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  <a:p>
            <a:pPr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Reduces number of </a:t>
            </a: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SSTables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46482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Major compaction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502920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Merging compaction that results in only one </a:t>
            </a: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SSTable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  <a:p>
            <a:pPr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No deletion records, only live data</a:t>
            </a:r>
          </a:p>
        </p:txBody>
      </p:sp>
    </p:spTree>
    <p:extLst>
      <p:ext uri="{BB962C8B-B14F-4D97-AF65-F5344CB8AC3E}">
        <p14:creationId xmlns:p14="http://schemas.microsoft.com/office/powerpoint/2010/main" val="899769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6" grpId="0"/>
      <p:bldP spid="7" grpId="0"/>
      <p:bldP spid="8" grpId="0"/>
      <p:bldP spid="9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Table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0" y="15240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Comprised of multiple tables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0" y="190500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SSTables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can be shared between tablets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735277" y="4724930"/>
            <a:ext cx="933450" cy="143989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Gill Sans" charset="0"/>
                <a:cs typeface="Gill Sans" charset="0"/>
              </a:rPr>
              <a:t>SSTable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1382756" y="2895600"/>
            <a:ext cx="3057524" cy="92746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Gill Sans" charset="0"/>
                <a:cs typeface="Gill Sans" charset="0"/>
              </a:rPr>
              <a:t>Tablet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b="0" dirty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aardvark - base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1870222" y="4724930"/>
            <a:ext cx="933450" cy="143989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Gill Sans" charset="0"/>
                <a:cs typeface="Gill Sans" charset="0"/>
              </a:rPr>
              <a:t>SSTable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3005167" y="4724930"/>
            <a:ext cx="933450" cy="143989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Gill Sans" charset="0"/>
                <a:cs typeface="Gill Sans" charset="0"/>
              </a:rPr>
              <a:t>SSTable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4155840" y="4692273"/>
            <a:ext cx="933450" cy="143989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Gill Sans" charset="0"/>
                <a:cs typeface="Gill Sans" charset="0"/>
              </a:rPr>
              <a:t>SSTable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16" name="Straight Arrow Connector 15"/>
          <p:cNvCxnSpPr/>
          <p:nvPr/>
        </p:nvCxnSpPr>
        <p:spPr bwMode="auto">
          <a:xfrm flipH="1">
            <a:off x="1306556" y="3952869"/>
            <a:ext cx="362171" cy="695861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 bwMode="auto">
          <a:xfrm flipH="1">
            <a:off x="2318119" y="3962931"/>
            <a:ext cx="233362" cy="713013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 bwMode="auto">
          <a:xfrm>
            <a:off x="4278356" y="3925655"/>
            <a:ext cx="362171" cy="695861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 bwMode="auto">
          <a:xfrm>
            <a:off x="3278921" y="3920212"/>
            <a:ext cx="233362" cy="713013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 bwMode="auto">
          <a:xfrm>
            <a:off x="5154877" y="2895599"/>
            <a:ext cx="3057524" cy="92746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Gill Sans" charset="0"/>
                <a:cs typeface="Gill Sans" charset="0"/>
              </a:rPr>
              <a:t>Tablet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b="0" dirty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basic - database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6145477" y="4708601"/>
            <a:ext cx="933450" cy="143989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Gill Sans" charset="0"/>
                <a:cs typeface="Gill Sans" charset="0"/>
              </a:rPr>
              <a:t>SSTable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20" name="Rectangle 19"/>
          <p:cNvSpPr/>
          <p:nvPr/>
        </p:nvSpPr>
        <p:spPr bwMode="auto">
          <a:xfrm>
            <a:off x="7296150" y="4675944"/>
            <a:ext cx="933450" cy="143989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Gill Sans" charset="0"/>
                <a:cs typeface="Gill Sans" charset="0"/>
              </a:rPr>
              <a:t>SSTable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21" name="Straight Arrow Connector 20"/>
          <p:cNvCxnSpPr/>
          <p:nvPr/>
        </p:nvCxnSpPr>
        <p:spPr bwMode="auto">
          <a:xfrm flipH="1">
            <a:off x="4850077" y="3920212"/>
            <a:ext cx="1295400" cy="661849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 bwMode="auto">
          <a:xfrm>
            <a:off x="6612202" y="3927010"/>
            <a:ext cx="0" cy="748934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 bwMode="auto">
          <a:xfrm>
            <a:off x="7364677" y="3920212"/>
            <a:ext cx="398198" cy="701304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 rot="184210">
            <a:off x="3362952" y="3892209"/>
            <a:ext cx="30821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>
                <a:solidFill>
                  <a:srgbClr val="FF0000"/>
                </a:solidFill>
                <a:latin typeface="Gill Sans"/>
                <a:cs typeface="Gill Sans"/>
              </a:rPr>
              <a:t>How does this happen?</a:t>
            </a:r>
          </a:p>
        </p:txBody>
      </p:sp>
    </p:spTree>
    <p:extLst>
      <p:ext uri="{BB962C8B-B14F-4D97-AF65-F5344CB8AC3E}">
        <p14:creationId xmlns:p14="http://schemas.microsoft.com/office/powerpoint/2010/main" val="950109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Three Core Ideas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022721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Partitioning (</a:t>
            </a:r>
            <a:r>
              <a:rPr lang="en-US" sz="2400" b="0" kern="0" dirty="0" err="1">
                <a:solidFill>
                  <a:srgbClr val="000000"/>
                </a:solidFill>
                <a:latin typeface="Gill Sans"/>
                <a:cs typeface="Gill Sans"/>
              </a:rPr>
              <a:t>sharding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2403721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To increase scalability and to decrease latency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4442011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Caching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4823011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To reduce latency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0" y="3222811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Replication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0" y="3603811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To increase robustness (availability) and to increase throughput</a:t>
            </a:r>
          </a:p>
        </p:txBody>
      </p:sp>
      <p:sp>
        <p:nvSpPr>
          <p:cNvPr id="9" name="TextBox 8"/>
          <p:cNvSpPr txBox="1"/>
          <p:nvPr/>
        </p:nvSpPr>
        <p:spPr>
          <a:xfrm rot="190944">
            <a:off x="4138585" y="1713553"/>
            <a:ext cx="40965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>
                <a:solidFill>
                  <a:srgbClr val="FF0000"/>
                </a:solidFill>
                <a:latin typeface="Gill Sans"/>
                <a:cs typeface="Gill Sans"/>
              </a:rPr>
              <a:t>Keeping track of the partitions?</a:t>
            </a:r>
          </a:p>
        </p:txBody>
      </p:sp>
      <p:sp>
        <p:nvSpPr>
          <p:cNvPr id="10" name="TextBox 9"/>
          <p:cNvSpPr txBox="1"/>
          <p:nvPr/>
        </p:nvSpPr>
        <p:spPr>
          <a:xfrm rot="21444991">
            <a:off x="2752687" y="2901410"/>
            <a:ext cx="18069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>
                <a:solidFill>
                  <a:srgbClr val="FF0000"/>
                </a:solidFill>
                <a:latin typeface="Gill Sans"/>
                <a:cs typeface="Gill Sans"/>
              </a:rPr>
              <a:t>Consistency?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481322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ain-point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1445" y="1"/>
            <a:ext cx="10904645" cy="6858000"/>
          </a:xfrm>
          <a:prstGeom prst="rect">
            <a:avLst/>
          </a:prstGeom>
        </p:spPr>
      </p:pic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0" y="6611938"/>
            <a:ext cx="40386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 </a:t>
            </a:r>
            <a:r>
              <a:rPr lang="en-US" sz="1000" b="0" dirty="0" err="1">
                <a:solidFill>
                  <a:schemeClr val="bg1"/>
                </a:solidFill>
              </a:rPr>
              <a:t>www.flickr.com</a:t>
            </a:r>
            <a:r>
              <a:rPr lang="en-US" sz="1000" b="0" dirty="0">
                <a:solidFill>
                  <a:schemeClr val="bg1"/>
                </a:solidFill>
              </a:rPr>
              <a:t>/photos/</a:t>
            </a:r>
            <a:r>
              <a:rPr lang="en-US" sz="1000" b="0" dirty="0" err="1">
                <a:solidFill>
                  <a:schemeClr val="bg1"/>
                </a:solidFill>
              </a:rPr>
              <a:t>spencerdahl</a:t>
            </a:r>
            <a:r>
              <a:rPr lang="en-US" sz="1000" b="0" dirty="0">
                <a:solidFill>
                  <a:schemeClr val="bg1"/>
                </a:solidFill>
              </a:rPr>
              <a:t>/6075142688/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2895600"/>
            <a:ext cx="9144000" cy="685800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sz="3600" b="0" dirty="0" err="1">
                <a:solidFill>
                  <a:srgbClr val="FF0000"/>
                </a:solidFill>
                <a:latin typeface="Gill Sans"/>
                <a:cs typeface="Gill Sans"/>
              </a:rPr>
              <a:t>RDBMSes</a:t>
            </a:r>
            <a:r>
              <a:rPr lang="en-US" sz="3600" b="0" dirty="0">
                <a:solidFill>
                  <a:srgbClr val="FF0000"/>
                </a:solidFill>
                <a:latin typeface="Gill Sans"/>
                <a:cs typeface="Gill Sans"/>
              </a:rPr>
              <a:t>: Pain Points</a:t>
            </a:r>
          </a:p>
        </p:txBody>
      </p:sp>
    </p:spTree>
    <p:extLst>
      <p:ext uri="{BB962C8B-B14F-4D97-AF65-F5344CB8AC3E}">
        <p14:creationId xmlns:p14="http://schemas.microsoft.com/office/powerpoint/2010/main" val="1842510218"/>
      </p:ext>
    </p:extLst>
  </p:cSld>
  <p:clrMapOvr>
    <a:masterClrMapping/>
  </p:clrMapOvr>
  <p:transition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0" y="6611938"/>
            <a:ext cx="57150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2"/>
                </a:solidFill>
              </a:rPr>
              <a:t>Image Source: http://www.larsgeorge.com/2009/10/hbase-architecture-101-storage.html</a:t>
            </a:r>
          </a:p>
        </p:txBody>
      </p:sp>
      <p:pic>
        <p:nvPicPr>
          <p:cNvPr id="5" name="Picture 4" descr="hbase-files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81000" y="1828800"/>
            <a:ext cx="8534400" cy="4315206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err="1">
                <a:solidFill>
                  <a:srgbClr val="000000"/>
                </a:solidFill>
                <a:latin typeface="Gill Sans"/>
                <a:cs typeface="Gill Sans"/>
              </a:rPr>
              <a:t>HBase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494117007"/>
      </p:ext>
    </p:extLst>
  </p:cSld>
  <p:clrMapOvr>
    <a:masterClrMapping/>
  </p:clrMapOvr>
  <p:transition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itennoj_honbo_garden06s3200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550688" y="0"/>
            <a:ext cx="10245376" cy="6857999"/>
          </a:xfrm>
          <a:prstGeom prst="rect">
            <a:avLst/>
          </a:prstGeom>
        </p:spPr>
      </p:pic>
      <p:sp>
        <p:nvSpPr>
          <p:cNvPr id="5" name="TextBox 3"/>
          <p:cNvSpPr txBox="1">
            <a:spLocks noChangeArrowheads="1"/>
          </p:cNvSpPr>
          <p:nvPr/>
        </p:nvSpPr>
        <p:spPr bwMode="auto">
          <a:xfrm>
            <a:off x="0" y="6611938"/>
            <a:ext cx="2743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FFFFFF"/>
                </a:solidFill>
              </a:rPr>
              <a:t>Source: Wikipedia (Japanese rock garden)</a:t>
            </a:r>
          </a:p>
        </p:txBody>
      </p:sp>
    </p:spTree>
    <p:extLst>
      <p:ext uri="{BB962C8B-B14F-4D97-AF65-F5344CB8AC3E}">
        <p14:creationId xmlns:p14="http://schemas.microsoft.com/office/powerpoint/2010/main" val="1064575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inookDatabaseSchema1.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1142999"/>
            <a:ext cx="6513255" cy="525780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28600" y="228600"/>
            <a:ext cx="7095612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0" dirty="0">
                <a:solidFill>
                  <a:srgbClr val="000000"/>
                </a:solidFill>
                <a:latin typeface="Gill Sans"/>
                <a:cs typeface="Gill Sans"/>
              </a:rPr>
              <a:t>#1: Must design up front, painful to evolve</a:t>
            </a:r>
          </a:p>
        </p:txBody>
      </p:sp>
    </p:spTree>
    <p:extLst>
      <p:ext uri="{BB962C8B-B14F-4D97-AF65-F5344CB8AC3E}">
        <p14:creationId xmlns:p14="http://schemas.microsoft.com/office/powerpoint/2010/main" val="108432304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47800" y="1143000"/>
            <a:ext cx="5879459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>
                <a:solidFill>
                  <a:schemeClr val="bg1"/>
                </a:solidFill>
                <a:latin typeface="Andale Mono"/>
                <a:cs typeface="Andale Mono"/>
              </a:rPr>
              <a:t>{</a:t>
            </a:r>
          </a:p>
          <a:p>
            <a:r>
              <a:rPr lang="en-US" sz="2000" b="0" dirty="0">
                <a:solidFill>
                  <a:schemeClr val="bg1"/>
                </a:solidFill>
                <a:latin typeface="Andale Mono"/>
                <a:cs typeface="Andale Mono"/>
              </a:rPr>
              <a:t>  "token": 945842,</a:t>
            </a:r>
          </a:p>
          <a:p>
            <a:r>
              <a:rPr lang="en-US" sz="2000" b="0" dirty="0">
                <a:solidFill>
                  <a:schemeClr val="bg1"/>
                </a:solidFill>
                <a:latin typeface="Andale Mono"/>
                <a:cs typeface="Andale Mono"/>
              </a:rPr>
              <a:t>  "</a:t>
            </a:r>
            <a:r>
              <a:rPr lang="en-US" sz="2000" b="0" dirty="0" err="1">
                <a:solidFill>
                  <a:schemeClr val="bg1"/>
                </a:solidFill>
                <a:latin typeface="Andale Mono"/>
                <a:cs typeface="Andale Mono"/>
              </a:rPr>
              <a:t>feature_enabled</a:t>
            </a:r>
            <a:r>
              <a:rPr lang="en-US" sz="2000" b="0" dirty="0">
                <a:solidFill>
                  <a:schemeClr val="bg1"/>
                </a:solidFill>
                <a:latin typeface="Andale Mono"/>
                <a:cs typeface="Andale Mono"/>
              </a:rPr>
              <a:t>": "</a:t>
            </a:r>
            <a:r>
              <a:rPr lang="en-US" sz="2000" b="0" dirty="0" err="1">
                <a:solidFill>
                  <a:schemeClr val="bg1"/>
                </a:solidFill>
                <a:latin typeface="Andale Mono"/>
                <a:cs typeface="Andale Mono"/>
              </a:rPr>
              <a:t>super_special</a:t>
            </a:r>
            <a:r>
              <a:rPr lang="en-US" sz="2000" b="0" dirty="0">
                <a:solidFill>
                  <a:schemeClr val="bg1"/>
                </a:solidFill>
                <a:latin typeface="Andale Mono"/>
                <a:cs typeface="Andale Mono"/>
              </a:rPr>
              <a:t>",</a:t>
            </a:r>
          </a:p>
          <a:p>
            <a:r>
              <a:rPr lang="en-US" sz="2000" b="0" dirty="0">
                <a:solidFill>
                  <a:schemeClr val="bg1"/>
                </a:solidFill>
                <a:latin typeface="Andale Mono"/>
                <a:cs typeface="Andale Mono"/>
              </a:rPr>
              <a:t>  "</a:t>
            </a:r>
            <a:r>
              <a:rPr lang="en-US" sz="2000" b="0" dirty="0" err="1">
                <a:solidFill>
                  <a:schemeClr val="bg1"/>
                </a:solidFill>
                <a:latin typeface="Andale Mono"/>
                <a:cs typeface="Andale Mono"/>
              </a:rPr>
              <a:t>userid</a:t>
            </a:r>
            <a:r>
              <a:rPr lang="en-US" sz="2000" b="0" dirty="0">
                <a:solidFill>
                  <a:schemeClr val="bg1"/>
                </a:solidFill>
                <a:latin typeface="Andale Mono"/>
                <a:cs typeface="Andale Mono"/>
              </a:rPr>
              <a:t>": 229922,</a:t>
            </a:r>
          </a:p>
          <a:p>
            <a:r>
              <a:rPr lang="en-US" sz="2000" b="0" dirty="0">
                <a:solidFill>
                  <a:schemeClr val="bg1"/>
                </a:solidFill>
                <a:latin typeface="Andale Mono"/>
                <a:cs typeface="Andale Mono"/>
              </a:rPr>
              <a:t>  "page": "null",</a:t>
            </a:r>
          </a:p>
          <a:p>
            <a:r>
              <a:rPr lang="en-US" sz="2000" b="0" dirty="0">
                <a:solidFill>
                  <a:schemeClr val="bg1"/>
                </a:solidFill>
                <a:latin typeface="Andale Mono"/>
                <a:cs typeface="Andale Mono"/>
              </a:rPr>
              <a:t>  "info": { "email": "</a:t>
            </a:r>
            <a:r>
              <a:rPr lang="en-US" sz="2000" b="0" dirty="0" err="1">
                <a:solidFill>
                  <a:schemeClr val="bg1"/>
                </a:solidFill>
                <a:latin typeface="Andale Mono"/>
                <a:cs typeface="Andale Mono"/>
              </a:rPr>
              <a:t>my@place.com</a:t>
            </a:r>
            <a:r>
              <a:rPr lang="en-US" sz="2000" b="0" dirty="0">
                <a:solidFill>
                  <a:schemeClr val="bg1"/>
                </a:solidFill>
                <a:latin typeface="Andale Mono"/>
                <a:cs typeface="Andale Mono"/>
              </a:rPr>
              <a:t>" }</a:t>
            </a:r>
          </a:p>
          <a:p>
            <a:r>
              <a:rPr lang="en-US" sz="2000" b="0" dirty="0">
                <a:solidFill>
                  <a:schemeClr val="bg1"/>
                </a:solidFill>
                <a:latin typeface="Andale Mono"/>
                <a:cs typeface="Andale Mono"/>
              </a:rPr>
              <a:t>}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4343400" y="2209800"/>
            <a:ext cx="4724400" cy="461665"/>
            <a:chOff x="4343400" y="2209800"/>
            <a:chExt cx="4724400" cy="461665"/>
          </a:xfrm>
        </p:grpSpPr>
        <p:sp>
          <p:nvSpPr>
            <p:cNvPr id="5" name="TextBox 4"/>
            <p:cNvSpPr txBox="1"/>
            <p:nvPr/>
          </p:nvSpPr>
          <p:spPr>
            <a:xfrm>
              <a:off x="5982550" y="2209800"/>
              <a:ext cx="308525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l-PL" sz="2400" b="0" dirty="0" err="1">
                  <a:solidFill>
                    <a:srgbClr val="FF0000"/>
                  </a:solidFill>
                  <a:latin typeface="Gill Sans"/>
                  <a:cs typeface="Gill Sans"/>
                </a:rPr>
                <a:t>Is</a:t>
              </a:r>
              <a:r>
                <a:rPr lang="pl-PL" sz="2400" b="0" dirty="0">
                  <a:solidFill>
                    <a:srgbClr val="FF0000"/>
                  </a:solidFill>
                  <a:latin typeface="Gill Sans"/>
                  <a:cs typeface="Gill Sans"/>
                </a:rPr>
                <a:t> </a:t>
              </a:r>
              <a:r>
                <a:rPr lang="pl-PL" sz="2400" b="0" dirty="0" err="1">
                  <a:solidFill>
                    <a:srgbClr val="FF0000"/>
                  </a:solidFill>
                  <a:latin typeface="Gill Sans"/>
                  <a:cs typeface="Gill Sans"/>
                </a:rPr>
                <a:t>this</a:t>
              </a:r>
              <a:r>
                <a:rPr lang="pl-PL" sz="2400" b="0" dirty="0">
                  <a:solidFill>
                    <a:srgbClr val="FF0000"/>
                  </a:solidFill>
                  <a:latin typeface="Gill Sans"/>
                  <a:cs typeface="Gill Sans"/>
                </a:rPr>
                <a:t> </a:t>
              </a:r>
              <a:r>
                <a:rPr lang="pl-PL" sz="2400" b="0" dirty="0" err="1">
                  <a:solidFill>
                    <a:srgbClr val="FF0000"/>
                  </a:solidFill>
                  <a:latin typeface="Gill Sans"/>
                  <a:cs typeface="Gill Sans"/>
                </a:rPr>
                <a:t>really</a:t>
              </a:r>
              <a:r>
                <a:rPr lang="pl-PL" sz="2400" b="0" dirty="0">
                  <a:solidFill>
                    <a:srgbClr val="FF0000"/>
                  </a:solidFill>
                  <a:latin typeface="Gill Sans"/>
                  <a:cs typeface="Gill Sans"/>
                </a:rPr>
                <a:t> </a:t>
              </a:r>
              <a:r>
                <a:rPr lang="pl-PL" sz="2400" b="0" dirty="0" err="1">
                  <a:solidFill>
                    <a:srgbClr val="FF0000"/>
                  </a:solidFill>
                  <a:latin typeface="Gill Sans"/>
                  <a:cs typeface="Gill Sans"/>
                </a:rPr>
                <a:t>an</a:t>
              </a:r>
              <a:r>
                <a:rPr lang="pl-PL" sz="2400" b="0" dirty="0">
                  <a:solidFill>
                    <a:srgbClr val="FF0000"/>
                  </a:solidFill>
                  <a:latin typeface="Gill Sans"/>
                  <a:cs typeface="Gill Sans"/>
                </a:rPr>
                <a:t> </a:t>
              </a:r>
              <a:r>
                <a:rPr lang="pl-PL" sz="2400" b="0" dirty="0" err="1">
                  <a:solidFill>
                    <a:srgbClr val="FF0000"/>
                  </a:solidFill>
                  <a:latin typeface="Gill Sans"/>
                  <a:cs typeface="Gill Sans"/>
                </a:rPr>
                <a:t>integer</a:t>
              </a:r>
              <a:r>
                <a:rPr lang="pl-PL" sz="2400" b="0" dirty="0">
                  <a:solidFill>
                    <a:srgbClr val="FF0000"/>
                  </a:solidFill>
                  <a:latin typeface="Gill Sans"/>
                  <a:cs typeface="Gill Sans"/>
                </a:rPr>
                <a:t>?</a:t>
              </a:r>
              <a:endParaRPr lang="en-US" sz="2400" b="0" dirty="0">
                <a:solidFill>
                  <a:srgbClr val="FF0000"/>
                </a:solidFill>
                <a:latin typeface="Gill Sans"/>
                <a:cs typeface="Gill Sans"/>
              </a:endParaRPr>
            </a:p>
          </p:txBody>
        </p:sp>
        <p:cxnSp>
          <p:nvCxnSpPr>
            <p:cNvPr id="9" name="Straight Arrow Connector 8"/>
            <p:cNvCxnSpPr>
              <a:stCxn id="5" idx="1"/>
            </p:cNvCxnSpPr>
            <p:nvPr/>
          </p:nvCxnSpPr>
          <p:spPr bwMode="auto">
            <a:xfrm flipH="1" flipV="1">
              <a:off x="4343400" y="2286000"/>
              <a:ext cx="1639150" cy="154633"/>
            </a:xfrm>
            <a:prstGeom prst="straightConnector1">
              <a:avLst/>
            </a:prstGeom>
            <a:ln>
              <a:solidFill>
                <a:srgbClr val="FF0000"/>
              </a:solidFill>
              <a:headEnd type="none" w="med" len="med"/>
              <a:tailEnd type="arrow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3661305" y="2664768"/>
            <a:ext cx="2282295" cy="1530697"/>
            <a:chOff x="3661305" y="2664768"/>
            <a:chExt cx="2282295" cy="1530697"/>
          </a:xfrm>
        </p:grpSpPr>
        <p:sp>
          <p:nvSpPr>
            <p:cNvPr id="6" name="TextBox 5"/>
            <p:cNvSpPr txBox="1"/>
            <p:nvPr/>
          </p:nvSpPr>
          <p:spPr>
            <a:xfrm>
              <a:off x="3661305" y="3733800"/>
              <a:ext cx="228229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l-PL" sz="2400" b="0" dirty="0" err="1">
                  <a:solidFill>
                    <a:srgbClr val="FF0000"/>
                  </a:solidFill>
                  <a:latin typeface="Gill Sans"/>
                  <a:cs typeface="Gill Sans"/>
                </a:rPr>
                <a:t>Is</a:t>
              </a:r>
              <a:r>
                <a:rPr lang="pl-PL" sz="2400" b="0" dirty="0">
                  <a:solidFill>
                    <a:srgbClr val="FF0000"/>
                  </a:solidFill>
                  <a:latin typeface="Gill Sans"/>
                  <a:cs typeface="Gill Sans"/>
                </a:rPr>
                <a:t> </a:t>
              </a:r>
              <a:r>
                <a:rPr lang="pl-PL" sz="2400" b="0" dirty="0" err="1">
                  <a:solidFill>
                    <a:srgbClr val="FF0000"/>
                  </a:solidFill>
                  <a:latin typeface="Gill Sans"/>
                  <a:cs typeface="Gill Sans"/>
                </a:rPr>
                <a:t>this</a:t>
              </a:r>
              <a:r>
                <a:rPr lang="pl-PL" sz="2400" b="0" dirty="0">
                  <a:solidFill>
                    <a:srgbClr val="FF0000"/>
                  </a:solidFill>
                  <a:latin typeface="Gill Sans"/>
                  <a:cs typeface="Gill Sans"/>
                </a:rPr>
                <a:t> </a:t>
              </a:r>
              <a:r>
                <a:rPr lang="pl-PL" sz="2400" b="0" dirty="0" err="1">
                  <a:solidFill>
                    <a:srgbClr val="FF0000"/>
                  </a:solidFill>
                  <a:latin typeface="Gill Sans"/>
                  <a:cs typeface="Gill Sans"/>
                </a:rPr>
                <a:t>really</a:t>
              </a:r>
              <a:r>
                <a:rPr lang="pl-PL" sz="2400" b="0" dirty="0">
                  <a:solidFill>
                    <a:srgbClr val="FF0000"/>
                  </a:solidFill>
                  <a:latin typeface="Gill Sans"/>
                  <a:cs typeface="Gill Sans"/>
                </a:rPr>
                <a:t> </a:t>
              </a:r>
              <a:r>
                <a:rPr lang="pl-PL" sz="2400" b="0" dirty="0" err="1">
                  <a:solidFill>
                    <a:srgbClr val="FF0000"/>
                  </a:solidFill>
                  <a:latin typeface="Gill Sans"/>
                  <a:cs typeface="Gill Sans"/>
                </a:rPr>
                <a:t>null</a:t>
              </a:r>
              <a:r>
                <a:rPr lang="pl-PL" sz="2400" b="0" dirty="0">
                  <a:solidFill>
                    <a:srgbClr val="FF0000"/>
                  </a:solidFill>
                  <a:latin typeface="Gill Sans"/>
                  <a:cs typeface="Gill Sans"/>
                </a:rPr>
                <a:t>?</a:t>
              </a:r>
              <a:endParaRPr lang="en-US" sz="2400" b="0" dirty="0">
                <a:solidFill>
                  <a:srgbClr val="FF0000"/>
                </a:solidFill>
                <a:latin typeface="Gill Sans"/>
                <a:cs typeface="Gill Sans"/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 bwMode="auto">
            <a:xfrm flipH="1" flipV="1">
              <a:off x="3923450" y="2664768"/>
              <a:ext cx="800950" cy="1145232"/>
            </a:xfrm>
            <a:prstGeom prst="straightConnector1">
              <a:avLst/>
            </a:prstGeom>
            <a:ln>
              <a:solidFill>
                <a:srgbClr val="FF0000"/>
              </a:solidFill>
              <a:headEnd type="none" w="med" len="med"/>
              <a:tailEnd type="arrow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8" name="Group 7"/>
          <p:cNvGrpSpPr/>
          <p:nvPr/>
        </p:nvGrpSpPr>
        <p:grpSpPr>
          <a:xfrm>
            <a:off x="4191000" y="381000"/>
            <a:ext cx="3715831" cy="1371600"/>
            <a:chOff x="4191000" y="381000"/>
            <a:chExt cx="3715831" cy="1371600"/>
          </a:xfrm>
        </p:grpSpPr>
        <p:sp>
          <p:nvSpPr>
            <p:cNvPr id="7" name="TextBox 6"/>
            <p:cNvSpPr txBox="1"/>
            <p:nvPr/>
          </p:nvSpPr>
          <p:spPr>
            <a:xfrm>
              <a:off x="4191000" y="381000"/>
              <a:ext cx="371583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l-PL" sz="2400" b="0" dirty="0" err="1">
                  <a:solidFill>
                    <a:srgbClr val="FF0000"/>
                  </a:solidFill>
                  <a:latin typeface="Gill Sans"/>
                  <a:cs typeface="Gill Sans"/>
                </a:rPr>
                <a:t>This</a:t>
              </a:r>
              <a:r>
                <a:rPr lang="pl-PL" sz="2400" b="0" dirty="0">
                  <a:solidFill>
                    <a:srgbClr val="FF0000"/>
                  </a:solidFill>
                  <a:latin typeface="Gill Sans"/>
                  <a:cs typeface="Gill Sans"/>
                </a:rPr>
                <a:t> </a:t>
              </a:r>
              <a:r>
                <a:rPr lang="pl-PL" sz="2400" b="0" dirty="0" err="1">
                  <a:solidFill>
                    <a:srgbClr val="FF0000"/>
                  </a:solidFill>
                  <a:latin typeface="Gill Sans"/>
                  <a:cs typeface="Gill Sans"/>
                </a:rPr>
                <a:t>should</a:t>
              </a:r>
              <a:r>
                <a:rPr lang="pl-PL" sz="2400" b="0" dirty="0">
                  <a:solidFill>
                    <a:srgbClr val="FF0000"/>
                  </a:solidFill>
                  <a:latin typeface="Gill Sans"/>
                  <a:cs typeface="Gill Sans"/>
                </a:rPr>
                <a:t> </a:t>
              </a:r>
              <a:r>
                <a:rPr lang="pl-PL" sz="2400" b="0" dirty="0" err="1">
                  <a:solidFill>
                    <a:srgbClr val="FF0000"/>
                  </a:solidFill>
                  <a:latin typeface="Gill Sans"/>
                  <a:cs typeface="Gill Sans"/>
                </a:rPr>
                <a:t>really</a:t>
              </a:r>
              <a:r>
                <a:rPr lang="pl-PL" sz="2400" b="0" dirty="0">
                  <a:solidFill>
                    <a:srgbClr val="FF0000"/>
                  </a:solidFill>
                  <a:latin typeface="Gill Sans"/>
                  <a:cs typeface="Gill Sans"/>
                </a:rPr>
                <a:t> be a list…</a:t>
              </a:r>
              <a:endParaRPr lang="en-US" sz="2400" b="0" dirty="0">
                <a:solidFill>
                  <a:srgbClr val="FF0000"/>
                </a:solidFill>
                <a:latin typeface="Gill Sans"/>
                <a:cs typeface="Gill Sans"/>
              </a:endParaRPr>
            </a:p>
          </p:txBody>
        </p:sp>
        <p:cxnSp>
          <p:nvCxnSpPr>
            <p:cNvPr id="18" name="Straight Arrow Connector 17"/>
            <p:cNvCxnSpPr/>
            <p:nvPr/>
          </p:nvCxnSpPr>
          <p:spPr bwMode="auto">
            <a:xfrm flipH="1">
              <a:off x="4837850" y="838200"/>
              <a:ext cx="496150" cy="914400"/>
            </a:xfrm>
            <a:prstGeom prst="straightConnector1">
              <a:avLst/>
            </a:prstGeom>
            <a:ln>
              <a:solidFill>
                <a:srgbClr val="FF0000"/>
              </a:solidFill>
              <a:headEnd type="none" w="med" len="med"/>
              <a:tailEnd type="arrow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21" name="TextBox 20"/>
          <p:cNvSpPr txBox="1"/>
          <p:nvPr/>
        </p:nvSpPr>
        <p:spPr>
          <a:xfrm>
            <a:off x="0" y="581602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Flexible design doesn’t mean </a:t>
            </a:r>
            <a:r>
              <a:rPr lang="en-US" sz="2400" b="0" i="1" dirty="0">
                <a:solidFill>
                  <a:schemeClr val="bg1"/>
                </a:solidFill>
                <a:latin typeface="Gill Sans"/>
                <a:cs typeface="Gill Sans"/>
              </a:rPr>
              <a:t>no</a:t>
            </a:r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 design!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726425" y="3045768"/>
            <a:ext cx="3312175" cy="1911697"/>
            <a:chOff x="726425" y="3045768"/>
            <a:chExt cx="3312175" cy="1911697"/>
          </a:xfrm>
        </p:grpSpPr>
        <p:cxnSp>
          <p:nvCxnSpPr>
            <p:cNvPr id="14" name="Straight Arrow Connector 13"/>
            <p:cNvCxnSpPr/>
            <p:nvPr/>
          </p:nvCxnSpPr>
          <p:spPr bwMode="auto">
            <a:xfrm flipV="1">
              <a:off x="1981200" y="3045768"/>
              <a:ext cx="1485050" cy="1526232"/>
            </a:xfrm>
            <a:prstGeom prst="straightConnector1">
              <a:avLst/>
            </a:prstGeom>
            <a:ln>
              <a:solidFill>
                <a:srgbClr val="FF0000"/>
              </a:solidFill>
              <a:headEnd type="none" w="med" len="med"/>
              <a:tailEnd type="arrow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726425" y="4495800"/>
              <a:ext cx="331217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l-PL" sz="2400" b="0" dirty="0" err="1">
                  <a:solidFill>
                    <a:srgbClr val="FF0000"/>
                  </a:solidFill>
                  <a:latin typeface="Gill Sans"/>
                  <a:cs typeface="Gill Sans"/>
                </a:rPr>
                <a:t>What</a:t>
              </a:r>
              <a:r>
                <a:rPr lang="pl-PL" sz="2400" b="0" dirty="0">
                  <a:solidFill>
                    <a:srgbClr val="FF0000"/>
                  </a:solidFill>
                  <a:latin typeface="Gill Sans"/>
                  <a:cs typeface="Gill Sans"/>
                </a:rPr>
                <a:t> </a:t>
              </a:r>
              <a:r>
                <a:rPr lang="pl-PL" sz="2400" b="0" dirty="0" err="1">
                  <a:solidFill>
                    <a:srgbClr val="FF0000"/>
                  </a:solidFill>
                  <a:latin typeface="Gill Sans"/>
                  <a:cs typeface="Gill Sans"/>
                </a:rPr>
                <a:t>keys</a:t>
              </a:r>
              <a:r>
                <a:rPr lang="pl-PL" sz="2400" b="0" dirty="0">
                  <a:solidFill>
                    <a:srgbClr val="FF0000"/>
                  </a:solidFill>
                  <a:latin typeface="Gill Sans"/>
                  <a:cs typeface="Gill Sans"/>
                </a:rPr>
                <a:t>? </a:t>
              </a:r>
              <a:r>
                <a:rPr lang="pl-PL" sz="2400" b="0" dirty="0" err="1">
                  <a:solidFill>
                    <a:srgbClr val="FF0000"/>
                  </a:solidFill>
                  <a:latin typeface="Gill Sans"/>
                  <a:cs typeface="Gill Sans"/>
                </a:rPr>
                <a:t>What</a:t>
              </a:r>
              <a:r>
                <a:rPr lang="pl-PL" sz="2400" b="0" dirty="0">
                  <a:solidFill>
                    <a:srgbClr val="FF0000"/>
                  </a:solidFill>
                  <a:latin typeface="Gill Sans"/>
                  <a:cs typeface="Gill Sans"/>
                </a:rPr>
                <a:t> </a:t>
              </a:r>
              <a:r>
                <a:rPr lang="pl-PL" sz="2400" b="0" dirty="0" err="1">
                  <a:solidFill>
                    <a:srgbClr val="FF0000"/>
                  </a:solidFill>
                  <a:latin typeface="Gill Sans"/>
                  <a:cs typeface="Gill Sans"/>
                </a:rPr>
                <a:t>values</a:t>
              </a:r>
              <a:r>
                <a:rPr lang="pl-PL" sz="2400" b="0" dirty="0">
                  <a:solidFill>
                    <a:srgbClr val="FF0000"/>
                  </a:solidFill>
                  <a:latin typeface="Gill Sans"/>
                  <a:cs typeface="Gill Sans"/>
                </a:rPr>
                <a:t>?</a:t>
              </a:r>
              <a:endParaRPr lang="en-US" sz="2400" b="0" dirty="0">
                <a:solidFill>
                  <a:srgbClr val="FF0000"/>
                </a:solidFill>
                <a:latin typeface="Gill Sans"/>
                <a:cs typeface="Gill Sans"/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76200" y="609600"/>
            <a:ext cx="3114955" cy="1676400"/>
            <a:chOff x="152400" y="609600"/>
            <a:chExt cx="3114955" cy="1676400"/>
          </a:xfrm>
        </p:grpSpPr>
        <p:cxnSp>
          <p:nvCxnSpPr>
            <p:cNvPr id="16" name="Straight Arrow Connector 15"/>
            <p:cNvCxnSpPr/>
            <p:nvPr/>
          </p:nvCxnSpPr>
          <p:spPr bwMode="auto">
            <a:xfrm>
              <a:off x="1143000" y="1066800"/>
              <a:ext cx="723050" cy="1219200"/>
            </a:xfrm>
            <a:prstGeom prst="straightConnector1">
              <a:avLst/>
            </a:prstGeom>
            <a:ln>
              <a:solidFill>
                <a:srgbClr val="FF0000"/>
              </a:solidFill>
              <a:headEnd type="none" w="med" len="med"/>
              <a:tailEnd type="arrow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152400" y="609600"/>
              <a:ext cx="311495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l-PL" sz="2400" b="0" dirty="0" err="1">
                  <a:solidFill>
                    <a:srgbClr val="FF0000"/>
                  </a:solidFill>
                  <a:latin typeface="Gill Sans"/>
                  <a:cs typeface="Gill Sans"/>
                </a:rPr>
                <a:t>Consistent</a:t>
              </a:r>
              <a:r>
                <a:rPr lang="pl-PL" sz="2400" b="0" dirty="0">
                  <a:solidFill>
                    <a:srgbClr val="FF0000"/>
                  </a:solidFill>
                  <a:latin typeface="Gill Sans"/>
                  <a:cs typeface="Gill Sans"/>
                </a:rPr>
                <a:t> field </a:t>
              </a:r>
              <a:r>
                <a:rPr lang="pl-PL" sz="2400" b="0" dirty="0" err="1">
                  <a:solidFill>
                    <a:srgbClr val="FF0000"/>
                  </a:solidFill>
                  <a:latin typeface="Gill Sans"/>
                  <a:cs typeface="Gill Sans"/>
                </a:rPr>
                <a:t>names</a:t>
              </a:r>
              <a:r>
                <a:rPr lang="pl-PL" sz="2400" b="0" dirty="0">
                  <a:solidFill>
                    <a:srgbClr val="FF0000"/>
                  </a:solidFill>
                  <a:latin typeface="Gill Sans"/>
                  <a:cs typeface="Gill Sans"/>
                </a:rPr>
                <a:t>?</a:t>
              </a:r>
              <a:endParaRPr lang="en-US" sz="2400" b="0" dirty="0">
                <a:solidFill>
                  <a:srgbClr val="FF0000"/>
                </a:solidFill>
                <a:latin typeface="Gill Sans"/>
                <a:cs typeface="Gill Sans"/>
              </a:endParaRP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0" y="5282624"/>
            <a:ext cx="9144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0" dirty="0">
                <a:solidFill>
                  <a:schemeClr val="bg1"/>
                </a:solidFill>
                <a:latin typeface="Gill Sans"/>
                <a:cs typeface="Gill Sans"/>
              </a:rPr>
              <a:t>JSON to the Rescue!</a:t>
            </a:r>
          </a:p>
        </p:txBody>
      </p:sp>
    </p:spTree>
    <p:extLst>
      <p:ext uri="{BB962C8B-B14F-4D97-AF65-F5344CB8AC3E}">
        <p14:creationId xmlns:p14="http://schemas.microsoft.com/office/powerpoint/2010/main" val="88375326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1" grpId="0"/>
      <p:bldP spid="1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ortoise_head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47187" y="0"/>
            <a:ext cx="10291188" cy="6858000"/>
          </a:xfrm>
          <a:prstGeom prst="rect">
            <a:avLst/>
          </a:prstGeom>
        </p:spPr>
      </p:pic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0" y="6611938"/>
            <a:ext cx="40386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/>
              <a:t>Source: Wikipedia (Tortoise)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124200" y="405824"/>
            <a:ext cx="4678659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00" b="0" dirty="0">
                <a:latin typeface="Gill Sans"/>
                <a:cs typeface="Gill Sans"/>
              </a:rPr>
              <a:t>#2: Pay for ACID!</a:t>
            </a:r>
          </a:p>
        </p:txBody>
      </p:sp>
    </p:spTree>
    <p:extLst>
      <p:ext uri="{BB962C8B-B14F-4D97-AF65-F5344CB8AC3E}">
        <p14:creationId xmlns:p14="http://schemas.microsoft.com/office/powerpoint/2010/main" val="2078747392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Default Design">
  <a:themeElements>
    <a:clrScheme name="My Theme Colors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FFFF99"/>
      </a:accent1>
      <a:accent2>
        <a:srgbClr val="9999FF"/>
      </a:accent2>
      <a:accent3>
        <a:srgbClr val="CCFF99"/>
      </a:accent3>
      <a:accent4>
        <a:srgbClr val="FF99CC"/>
      </a:accent4>
      <a:accent5>
        <a:srgbClr val="99CCFF"/>
      </a:accent5>
      <a:accent6>
        <a:srgbClr val="FFCC99"/>
      </a:accent6>
      <a:hlink>
        <a:srgbClr val="FFFFFF"/>
      </a:hlink>
      <a:folHlink>
        <a:srgbClr val="B2B2B2"/>
      </a:folHlink>
    </a:clrScheme>
    <a:fontScheme name="Default Design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25252F"/>
        </a:dk1>
        <a:lt1>
          <a:srgbClr val="9999FF"/>
        </a:lt1>
        <a:dk2>
          <a:srgbClr val="000000"/>
        </a:dk2>
        <a:lt2>
          <a:srgbClr val="FFFFFF"/>
        </a:lt2>
        <a:accent1>
          <a:srgbClr val="3366FF"/>
        </a:accent1>
        <a:accent2>
          <a:srgbClr val="003399"/>
        </a:accent2>
        <a:accent3>
          <a:srgbClr val="AAAAAA"/>
        </a:accent3>
        <a:accent4>
          <a:srgbClr val="8282DA"/>
        </a:accent4>
        <a:accent5>
          <a:srgbClr val="ADB8FF"/>
        </a:accent5>
        <a:accent6>
          <a:srgbClr val="002D8A"/>
        </a:accent6>
        <a:hlink>
          <a:srgbClr val="009999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314183"/>
        </a:dk1>
        <a:lt1>
          <a:srgbClr val="FFFFFF"/>
        </a:lt1>
        <a:dk2>
          <a:srgbClr val="0B1E45"/>
        </a:dk2>
        <a:lt2>
          <a:srgbClr val="FFFFFF"/>
        </a:lt2>
        <a:accent1>
          <a:srgbClr val="6666FF"/>
        </a:accent1>
        <a:accent2>
          <a:srgbClr val="0066FF"/>
        </a:accent2>
        <a:accent3>
          <a:srgbClr val="AAABB0"/>
        </a:accent3>
        <a:accent4>
          <a:srgbClr val="DADADA"/>
        </a:accent4>
        <a:accent5>
          <a:srgbClr val="B8B8FF"/>
        </a:accent5>
        <a:accent6>
          <a:srgbClr val="005CE7"/>
        </a:accent6>
        <a:hlink>
          <a:srgbClr val="006699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194349"/>
        </a:dk1>
        <a:lt1>
          <a:srgbClr val="FFFFCC"/>
        </a:lt1>
        <a:dk2>
          <a:srgbClr val="006666"/>
        </a:dk2>
        <a:lt2>
          <a:srgbClr val="FFFFFF"/>
        </a:lt2>
        <a:accent1>
          <a:srgbClr val="99CC00"/>
        </a:accent1>
        <a:accent2>
          <a:srgbClr val="00B6B2"/>
        </a:accent2>
        <a:accent3>
          <a:srgbClr val="AAB8B8"/>
        </a:accent3>
        <a:accent4>
          <a:srgbClr val="DADAAE"/>
        </a:accent4>
        <a:accent5>
          <a:srgbClr val="CAE2AA"/>
        </a:accent5>
        <a:accent6>
          <a:srgbClr val="00A5A1"/>
        </a:accent6>
        <a:hlink>
          <a:srgbClr val="669900"/>
        </a:hlink>
        <a:folHlink>
          <a:srgbClr val="6666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194349"/>
        </a:dk1>
        <a:lt1>
          <a:srgbClr val="FFFFCC"/>
        </a:lt1>
        <a:dk2>
          <a:srgbClr val="0000FF"/>
        </a:dk2>
        <a:lt2>
          <a:srgbClr val="FFFFFF"/>
        </a:lt2>
        <a:accent1>
          <a:srgbClr val="0099FF"/>
        </a:accent1>
        <a:accent2>
          <a:srgbClr val="33CC33"/>
        </a:accent2>
        <a:accent3>
          <a:srgbClr val="AAAAFF"/>
        </a:accent3>
        <a:accent4>
          <a:srgbClr val="DADAAE"/>
        </a:accent4>
        <a:accent5>
          <a:srgbClr val="AACAFF"/>
        </a:accent5>
        <a:accent6>
          <a:srgbClr val="2DB92D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194349"/>
        </a:dk1>
        <a:lt1>
          <a:srgbClr val="FFFFCC"/>
        </a:lt1>
        <a:dk2>
          <a:srgbClr val="72A497"/>
        </a:dk2>
        <a:lt2>
          <a:srgbClr val="000000"/>
        </a:lt2>
        <a:accent1>
          <a:srgbClr val="805D32"/>
        </a:accent1>
        <a:accent2>
          <a:srgbClr val="7D2F3C"/>
        </a:accent2>
        <a:accent3>
          <a:srgbClr val="BCCFC9"/>
        </a:accent3>
        <a:accent4>
          <a:srgbClr val="DADAAE"/>
        </a:accent4>
        <a:accent5>
          <a:srgbClr val="C0B6AD"/>
        </a:accent5>
        <a:accent6>
          <a:srgbClr val="712A35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1C1C1C"/>
        </a:dk1>
        <a:lt1>
          <a:srgbClr val="FFFFFF"/>
        </a:lt1>
        <a:dk2>
          <a:srgbClr val="710F0F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BB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666699"/>
        </a:hlink>
        <a:folHlink>
          <a:srgbClr val="99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336666"/>
        </a:dk1>
        <a:lt1>
          <a:srgbClr val="FFFFFF"/>
        </a:lt1>
        <a:dk2>
          <a:srgbClr val="000000"/>
        </a:dk2>
        <a:lt2>
          <a:srgbClr val="666699"/>
        </a:lt2>
        <a:accent1>
          <a:srgbClr val="99CCCC"/>
        </a:accent1>
        <a:accent2>
          <a:srgbClr val="CCCCCC"/>
        </a:accent2>
        <a:accent3>
          <a:srgbClr val="FFFFFF"/>
        </a:accent3>
        <a:accent4>
          <a:srgbClr val="2A5656"/>
        </a:accent4>
        <a:accent5>
          <a:srgbClr val="CAE2E2"/>
        </a:accent5>
        <a:accent6>
          <a:srgbClr val="B9B9B9"/>
        </a:accent6>
        <a:hlink>
          <a:srgbClr val="006666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336699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CC3300"/>
        </a:accent1>
        <a:accent2>
          <a:srgbClr val="CC9900"/>
        </a:accent2>
        <a:accent3>
          <a:srgbClr val="FFFFFF"/>
        </a:accent3>
        <a:accent4>
          <a:srgbClr val="000000"/>
        </a:accent4>
        <a:accent5>
          <a:srgbClr val="E2ADAA"/>
        </a:accent5>
        <a:accent6>
          <a:srgbClr val="B98A00"/>
        </a:accent6>
        <a:hlink>
          <a:srgbClr val="CC6600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666699"/>
        </a:accent1>
        <a:accent2>
          <a:srgbClr val="9999FF"/>
        </a:accent2>
        <a:accent3>
          <a:srgbClr val="FFFFFF"/>
        </a:accent3>
        <a:accent4>
          <a:srgbClr val="000000"/>
        </a:accent4>
        <a:accent5>
          <a:srgbClr val="B8B8CA"/>
        </a:accent5>
        <a:accent6>
          <a:srgbClr val="8A8AE7"/>
        </a:accent6>
        <a:hlink>
          <a:srgbClr val="3366FF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56513</TotalTime>
  <Words>1967</Words>
  <Application>Microsoft Macintosh PowerPoint</Application>
  <PresentationFormat>On-screen Show (4:3)</PresentationFormat>
  <Paragraphs>488</Paragraphs>
  <Slides>61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9" baseType="lpstr">
      <vt:lpstr>Andale Mono</vt:lpstr>
      <vt:lpstr>Arial</vt:lpstr>
      <vt:lpstr>Arial Black</vt:lpstr>
      <vt:lpstr>Gill Sans</vt:lpstr>
      <vt:lpstr>Helvetica Neue</vt:lpstr>
      <vt:lpstr>Symbol</vt:lpstr>
      <vt:lpstr>Wingdings</vt:lpstr>
      <vt:lpstr>Default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>University of Waterloo</Company>
  <LinksUpToDate>false</LinksUpToDate>
  <SharedDoc>false</SharedDoc>
  <HyperlinkBase/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Big Data Infrastructure</dc:title>
  <dc:subject/>
  <dc:creator>Jimmy Lin</dc:creator>
  <cp:keywords/>
  <dc:description/>
  <cp:lastModifiedBy>Jimmy Lin</cp:lastModifiedBy>
  <cp:revision>12401</cp:revision>
  <dcterms:created xsi:type="dcterms:W3CDTF">2012-08-31T06:36:49Z</dcterms:created>
  <dcterms:modified xsi:type="dcterms:W3CDTF">2018-11-07T20:20:47Z</dcterms:modified>
  <cp:category/>
</cp:coreProperties>
</file>